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7" r:id="rId4"/>
    <p:sldId id="258" r:id="rId5"/>
    <p:sldId id="259" r:id="rId6"/>
    <p:sldId id="260" r:id="rId7"/>
    <p:sldId id="261" r:id="rId8"/>
    <p:sldId id="268" r:id="rId9"/>
    <p:sldId id="262" r:id="rId10"/>
    <p:sldId id="269" r:id="rId11"/>
    <p:sldId id="266" r:id="rId12"/>
    <p:sldId id="264" r:id="rId13"/>
    <p:sldId id="270" r:id="rId14"/>
    <p:sldId id="271" r:id="rId15"/>
    <p:sldId id="26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2"/>
  </p:normalViewPr>
  <p:slideViewPr>
    <p:cSldViewPr snapToGrid="0" snapToObjects="1">
      <p:cViewPr varScale="1">
        <p:scale>
          <a:sx n="120" d="100"/>
          <a:sy n="12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8BC3A-12D2-CC43-91BA-ED3CED8C232E}" type="datetimeFigureOut">
              <a:rPr kumimoji="1" lang="zh-CN" altLang="en-US" smtClean="0"/>
              <a:t>2020/9/28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383C1-E066-9548-B70C-33B6C177E3B1}" type="slidenum">
              <a:rPr kumimoji="1" lang="zh-CN" altLang="en-US" smtClean="0"/>
              <a:t>‹#›</a:t>
            </a:fld>
            <a:endParaRPr kumimoji="1" lang="zh-CN" altLang="en-US"/>
          </a:p>
        </p:txBody>
      </p:sp>
    </p:spTree>
    <p:extLst>
      <p:ext uri="{BB962C8B-B14F-4D97-AF65-F5344CB8AC3E}">
        <p14:creationId xmlns:p14="http://schemas.microsoft.com/office/powerpoint/2010/main" val="862465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核心的思想：参数生产的思想</a:t>
            </a:r>
            <a:endParaRPr kumimoji="1" lang="en-US" altLang="zh-CN" dirty="0"/>
          </a:p>
          <a:p>
            <a:r>
              <a:rPr kumimoji="1" lang="zh-CN" altLang="en-US" dirty="0"/>
              <a:t>数据中有很多序列，序列中有许多</a:t>
            </a:r>
            <a:r>
              <a:rPr kumimoji="1" lang="en-US" altLang="zh-CN" dirty="0"/>
              <a:t>meta</a:t>
            </a:r>
            <a:r>
              <a:rPr kumimoji="1" lang="zh-CN" altLang="en-US" dirty="0"/>
              <a:t> </a:t>
            </a:r>
            <a:r>
              <a:rPr kumimoji="1" lang="en-US" altLang="zh-CN" dirty="0"/>
              <a:t>data</a:t>
            </a:r>
            <a:r>
              <a:rPr kumimoji="1" lang="zh-CN" altLang="en-US" dirty="0"/>
              <a:t> </a:t>
            </a:r>
            <a:r>
              <a:rPr kumimoji="1" lang="en-US" altLang="zh-CN" dirty="0"/>
              <a:t>poi</a:t>
            </a:r>
            <a:r>
              <a:rPr kumimoji="1" lang="zh-CN" altLang="en-US" dirty="0"/>
              <a:t> </a:t>
            </a:r>
            <a:r>
              <a:rPr kumimoji="1" lang="en-US" altLang="zh-CN" dirty="0"/>
              <a:t>road</a:t>
            </a:r>
            <a:r>
              <a:rPr kumimoji="1" lang="zh-CN" altLang="en-US" dirty="0"/>
              <a:t> </a:t>
            </a:r>
            <a:r>
              <a:rPr kumimoji="1" lang="en-US" altLang="zh-CN" dirty="0"/>
              <a:t>networks</a:t>
            </a:r>
          </a:p>
          <a:p>
            <a:r>
              <a:rPr kumimoji="1" lang="en-US" altLang="zh-CN" dirty="0"/>
              <a:t>Meta</a:t>
            </a:r>
            <a:r>
              <a:rPr kumimoji="1" lang="zh-CN" altLang="en-US" dirty="0"/>
              <a:t>与序列生产的</a:t>
            </a:r>
            <a:r>
              <a:rPr kumimoji="1" lang="en-US" altLang="zh-CN" dirty="0"/>
              <a:t>data</a:t>
            </a:r>
            <a:r>
              <a:rPr kumimoji="1" lang="zh-CN" altLang="en-US" dirty="0"/>
              <a:t>是非常相关的，用</a:t>
            </a:r>
            <a:r>
              <a:rPr kumimoji="1" lang="en-US" altLang="zh-CN" dirty="0"/>
              <a:t>meta</a:t>
            </a:r>
            <a:r>
              <a:rPr kumimoji="1" lang="zh-CN" altLang="en-US" dirty="0"/>
              <a:t> </a:t>
            </a:r>
            <a:r>
              <a:rPr kumimoji="1" lang="en-US" altLang="zh-CN" dirty="0"/>
              <a:t>data</a:t>
            </a:r>
            <a:r>
              <a:rPr kumimoji="1" lang="zh-CN" altLang="en-US" dirty="0"/>
              <a:t>来生称序列建模的的模型的参数</a:t>
            </a:r>
            <a:endParaRPr kumimoji="1" lang="en-US" altLang="zh-CN" dirty="0"/>
          </a:p>
          <a:p>
            <a:r>
              <a:rPr kumimoji="1" lang="zh-CN" altLang="en-US" dirty="0"/>
              <a:t>序列之间的分布完全不一样，通过这种方式把不同的序列联系起来。</a:t>
            </a:r>
            <a:endParaRPr kumimoji="1" lang="en-US" altLang="zh-CN"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a:t>
            </a:fld>
            <a:endParaRPr kumimoji="1" lang="zh-CN" altLang="en-US"/>
          </a:p>
        </p:txBody>
      </p:sp>
    </p:spTree>
    <p:extLst>
      <p:ext uri="{BB962C8B-B14F-4D97-AF65-F5344CB8AC3E}">
        <p14:creationId xmlns:p14="http://schemas.microsoft.com/office/powerpoint/2010/main" val="66627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对于每一个节点用一个</a:t>
            </a:r>
            <a:r>
              <a:rPr kumimoji="1" lang="en-US" altLang="zh-CN" dirty="0"/>
              <a:t>GRU</a:t>
            </a:r>
            <a:r>
              <a:rPr kumimoji="1" lang="zh-CN" altLang="en-US" dirty="0"/>
              <a:t>来建模他的时间相关性，就可以得到他的输出</a:t>
            </a:r>
            <a:endParaRPr kumimoji="1" lang="en-US" altLang="zh-CN" dirty="0"/>
          </a:p>
          <a:p>
            <a:r>
              <a:rPr kumimoji="1" lang="zh-CN" altLang="en-US" dirty="0"/>
              <a:t>同样的我们呢可以取出</a:t>
            </a:r>
            <a:r>
              <a:rPr kumimoji="1" lang="en-US" altLang="zh-CN" dirty="0"/>
              <a:t>node012</a:t>
            </a:r>
            <a:r>
              <a:rPr kumimoji="1" lang="zh-CN" altLang="en-US" dirty="0"/>
              <a:t>对应的</a:t>
            </a:r>
            <a:r>
              <a:rPr kumimoji="1" lang="en-US" altLang="zh-CN" dirty="0"/>
              <a:t>meta</a:t>
            </a:r>
            <a:r>
              <a:rPr kumimoji="1" lang="zh-CN" altLang="en-US" dirty="0"/>
              <a:t> </a:t>
            </a:r>
            <a:r>
              <a:rPr kumimoji="1" lang="en-US" altLang="zh-CN" dirty="0" err="1"/>
              <a:t>knowlwge</a:t>
            </a:r>
            <a:r>
              <a:rPr kumimoji="1" lang="zh-CN" altLang="en-US" dirty="0"/>
              <a:t>，使用</a:t>
            </a:r>
            <a:r>
              <a:rPr kumimoji="1" lang="en-US" altLang="zh-CN" dirty="0" err="1"/>
              <a:t>maeta</a:t>
            </a:r>
            <a:r>
              <a:rPr kumimoji="1" lang="zh-CN" altLang="en-US" dirty="0"/>
              <a:t> </a:t>
            </a:r>
            <a:r>
              <a:rPr kumimoji="1" lang="en-US" altLang="zh-CN" dirty="0"/>
              <a:t>knowledge</a:t>
            </a:r>
            <a:r>
              <a:rPr kumimoji="1" lang="zh-CN" altLang="en-US" dirty="0"/>
              <a:t> 生成</a:t>
            </a:r>
            <a:r>
              <a:rPr kumimoji="1" lang="en-US" altLang="zh-CN" dirty="0"/>
              <a:t>w</a:t>
            </a:r>
            <a:r>
              <a:rPr kumimoji="1" lang="zh-CN" altLang="en-US" dirty="0"/>
              <a:t> </a:t>
            </a:r>
            <a:r>
              <a:rPr kumimoji="1" lang="en-US" altLang="zh-CN" dirty="0"/>
              <a:t>u</a:t>
            </a:r>
            <a:r>
              <a:rPr kumimoji="1" lang="zh-CN" altLang="en-US" dirty="0"/>
              <a:t> </a:t>
            </a:r>
            <a:r>
              <a:rPr kumimoji="1" lang="en-US" altLang="zh-CN" dirty="0"/>
              <a:t>b</a:t>
            </a:r>
            <a:r>
              <a:rPr kumimoji="1" lang="zh-CN" altLang="en-US" dirty="0"/>
              <a:t>这些参数</a:t>
            </a:r>
            <a:endParaRPr kumimoji="1" lang="en-US" altLang="zh-CN" dirty="0"/>
          </a:p>
          <a:p>
            <a:r>
              <a:rPr kumimoji="1" lang="zh-CN" altLang="en-US" dirty="0"/>
              <a:t>这种方式让不同的节点对应不同的</a:t>
            </a:r>
            <a:r>
              <a:rPr kumimoji="1" lang="en-US" altLang="zh-CN" dirty="0"/>
              <a:t>GRU</a:t>
            </a:r>
            <a:r>
              <a:rPr kumimoji="1" lang="zh-CN" altLang="en-US" dirty="0"/>
              <a:t>网络</a:t>
            </a:r>
            <a:r>
              <a:rPr kumimoji="1" lang="en-US" altLang="zh-CN" dirty="0"/>
              <a:t>/</a:t>
            </a:r>
            <a:r>
              <a:rPr kumimoji="1" lang="zh-CN" altLang="en-US" dirty="0"/>
              <a:t>网络的权重生产方式跟节点所对应的空间特征高度相关的。</a:t>
            </a:r>
            <a:endParaRPr kumimoji="1" lang="en-US" altLang="zh-CN" dirty="0"/>
          </a:p>
          <a:p>
            <a:r>
              <a:rPr kumimoji="1" lang="zh-CN" altLang="en-US" dirty="0"/>
              <a:t>就建立起了空间信息和时间相关性的关联。</a:t>
            </a:r>
            <a:endParaRPr kumimoji="1" lang="en-US" altLang="zh-CN" dirty="0"/>
          </a:p>
          <a:p>
            <a:endParaRPr kumimoji="1" lang="en-US" altLang="zh-CN" dirty="0"/>
          </a:p>
          <a:p>
            <a:r>
              <a:rPr kumimoji="1" lang="zh-CN" altLang="en-US" dirty="0"/>
              <a:t>所有的运算都是可导的。</a:t>
            </a:r>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10</a:t>
            </a:fld>
            <a:endParaRPr kumimoji="1" lang="zh-CN" altLang="en-US"/>
          </a:p>
        </p:txBody>
      </p:sp>
    </p:spTree>
    <p:extLst>
      <p:ext uri="{BB962C8B-B14F-4D97-AF65-F5344CB8AC3E}">
        <p14:creationId xmlns:p14="http://schemas.microsoft.com/office/powerpoint/2010/main" val="4246979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TaxiBJ</a:t>
            </a:r>
            <a:r>
              <a:rPr kumimoji="1" lang="zh-CN" altLang="en-US" dirty="0"/>
              <a:t>数据集：北京市所有区域每小时出租车的进出数量（将北京市划分为</a:t>
            </a:r>
            <a:r>
              <a:rPr kumimoji="1" lang="en-US" altLang="zh-CN" dirty="0"/>
              <a:t>32x32</a:t>
            </a:r>
            <a:r>
              <a:rPr kumimoji="1" lang="zh-CN" altLang="en-US" dirty="0"/>
              <a:t>的网格）</a:t>
            </a:r>
            <a:endParaRPr kumimoji="1" lang="en-US" altLang="zh-CN" dirty="0"/>
          </a:p>
          <a:p>
            <a:r>
              <a:rPr kumimoji="1" lang="en-US" altLang="zh-CN" dirty="0"/>
              <a:t>METR-LA</a:t>
            </a:r>
            <a:r>
              <a:rPr kumimoji="1" lang="zh-CN" altLang="en-US" dirty="0"/>
              <a:t>：公开的车辆速度数据集，道路上的线圈，计算每五分钟车辆在某个地点上的车速</a:t>
            </a:r>
            <a:endParaRPr kumimoji="1" lang="en-US" altLang="zh-CN"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11</a:t>
            </a:fld>
            <a:endParaRPr kumimoji="1" lang="zh-CN" altLang="en-US"/>
          </a:p>
        </p:txBody>
      </p:sp>
    </p:spTree>
    <p:extLst>
      <p:ext uri="{BB962C8B-B14F-4D97-AF65-F5344CB8AC3E}">
        <p14:creationId xmlns:p14="http://schemas.microsoft.com/office/powerpoint/2010/main" val="139417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Taxibj</a:t>
            </a:r>
            <a:r>
              <a:rPr kumimoji="1" lang="zh-CN" altLang="en-US" dirty="0"/>
              <a:t>数据机中包含很多的</a:t>
            </a:r>
            <a:r>
              <a:rPr kumimoji="1" lang="en-US" altLang="zh-CN" dirty="0"/>
              <a:t>POI</a:t>
            </a:r>
            <a:r>
              <a:rPr kumimoji="1" lang="zh-CN" altLang="en-US" dirty="0"/>
              <a:t>和路网信息，利用这部分信息来建模多样的时空相关性</a:t>
            </a:r>
            <a:endParaRPr kumimoji="1" lang="en-US" altLang="zh-CN" dirty="0"/>
          </a:p>
          <a:p>
            <a:r>
              <a:rPr kumimoji="1" lang="en-US" altLang="zh-CN" dirty="0"/>
              <a:t>GAT-seq2seq</a:t>
            </a:r>
            <a:r>
              <a:rPr kumimoji="1" lang="zh-CN" altLang="en-US" dirty="0"/>
              <a:t> 与</a:t>
            </a:r>
            <a:r>
              <a:rPr kumimoji="1" lang="en-US" altLang="zh-CN" dirty="0"/>
              <a:t>ST-</a:t>
            </a:r>
            <a:r>
              <a:rPr kumimoji="1" lang="en-US" altLang="zh-CN" dirty="0" err="1"/>
              <a:t>metaNet</a:t>
            </a:r>
            <a:r>
              <a:rPr kumimoji="1" lang="zh-CN" altLang="en-US" dirty="0"/>
              <a:t>完全一样的架构，但是没有用到</a:t>
            </a:r>
            <a:r>
              <a:rPr kumimoji="1" lang="en-US" altLang="zh-CN" dirty="0"/>
              <a:t>meta</a:t>
            </a:r>
            <a:r>
              <a:rPr kumimoji="1" lang="zh-CN" altLang="en-US" dirty="0"/>
              <a:t> </a:t>
            </a:r>
            <a:r>
              <a:rPr kumimoji="1" lang="en-US" altLang="zh-CN" dirty="0"/>
              <a:t>learn</a:t>
            </a:r>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12</a:t>
            </a:fld>
            <a:endParaRPr kumimoji="1" lang="zh-CN" altLang="en-US"/>
          </a:p>
        </p:txBody>
      </p:sp>
    </p:spTree>
    <p:extLst>
      <p:ext uri="{BB962C8B-B14F-4D97-AF65-F5344CB8AC3E}">
        <p14:creationId xmlns:p14="http://schemas.microsoft.com/office/powerpoint/2010/main" val="16327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测试学到了元知识，</a:t>
            </a:r>
            <a:endParaRPr kumimoji="1" lang="en-US" altLang="zh-CN" dirty="0"/>
          </a:p>
          <a:p>
            <a:r>
              <a:rPr kumimoji="1" lang="zh-CN" altLang="en-US" dirty="0"/>
              <a:t>学到的</a:t>
            </a:r>
            <a:r>
              <a:rPr kumimoji="1" lang="en-US" altLang="zh-CN" dirty="0"/>
              <a:t>node</a:t>
            </a:r>
            <a:r>
              <a:rPr kumimoji="1" lang="zh-CN" altLang="en-US" dirty="0"/>
              <a:t> </a:t>
            </a:r>
            <a:r>
              <a:rPr kumimoji="1" lang="en-US" altLang="zh-CN" dirty="0"/>
              <a:t>embedding</a:t>
            </a:r>
            <a:r>
              <a:rPr kumimoji="1" lang="zh-CN" altLang="en-US" dirty="0"/>
              <a:t> 能反应这个节点的交通趋势特性的。</a:t>
            </a:r>
            <a:endParaRPr kumimoji="1" lang="en-US" altLang="zh-CN" dirty="0"/>
          </a:p>
          <a:p>
            <a:r>
              <a:rPr kumimoji="1" lang="zh-CN" altLang="en-US" dirty="0"/>
              <a:t>所有对每一个结点的</a:t>
            </a:r>
            <a:r>
              <a:rPr kumimoji="1" lang="en-US" altLang="zh-CN" dirty="0"/>
              <a:t>embedding</a:t>
            </a:r>
            <a:r>
              <a:rPr kumimoji="1" lang="zh-CN" altLang="en-US" dirty="0"/>
              <a:t>中选取</a:t>
            </a:r>
            <a:r>
              <a:rPr kumimoji="1" lang="en-US" altLang="zh-CN" dirty="0"/>
              <a:t>K</a:t>
            </a:r>
            <a:r>
              <a:rPr kumimoji="1" lang="zh-CN" altLang="en-US" dirty="0"/>
              <a:t>近领域节点</a:t>
            </a:r>
            <a:endParaRPr kumimoji="1" lang="en-US" altLang="zh-CN" dirty="0"/>
          </a:p>
          <a:p>
            <a:r>
              <a:rPr kumimoji="1" lang="zh-CN" altLang="en-US" dirty="0"/>
              <a:t>在</a:t>
            </a:r>
            <a:r>
              <a:rPr kumimoji="1" lang="en-US" altLang="zh-CN" dirty="0"/>
              <a:t>test</a:t>
            </a:r>
            <a:r>
              <a:rPr kumimoji="1" lang="zh-CN" altLang="en-US" dirty="0"/>
              <a:t> </a:t>
            </a:r>
            <a:r>
              <a:rPr kumimoji="1" lang="en-US" altLang="zh-CN" dirty="0"/>
              <a:t>data</a:t>
            </a:r>
            <a:r>
              <a:rPr kumimoji="1" lang="zh-CN" altLang="en-US" dirty="0"/>
              <a:t>上计算节点交通序列和临近节点的相似性</a:t>
            </a:r>
            <a:endParaRPr kumimoji="1" lang="en-US" altLang="zh-CN" dirty="0"/>
          </a:p>
          <a:p>
            <a:endParaRPr kumimoji="1" lang="en-US" altLang="zh-CN" dirty="0"/>
          </a:p>
          <a:p>
            <a:r>
              <a:rPr kumimoji="1" lang="en-US" altLang="zh-CN" dirty="0"/>
              <a:t>CORR</a:t>
            </a:r>
            <a:r>
              <a:rPr kumimoji="1" lang="zh-CN" altLang="en-US" dirty="0"/>
              <a:t>：</a:t>
            </a:r>
            <a:r>
              <a:rPr kumimoji="1" lang="en-US" altLang="zh-CN" dirty="0"/>
              <a:t>Pearson correlations</a:t>
            </a:r>
            <a:r>
              <a:rPr kumimoji="1" lang="zh-CN" altLang="en-US" dirty="0"/>
              <a:t> 皮尔逊相关系数</a:t>
            </a:r>
            <a:endParaRPr kumimoji="1" lang="en-US" altLang="zh-CN" dirty="0"/>
          </a:p>
          <a:p>
            <a:r>
              <a:rPr kumimoji="1" lang="en-US" altLang="zh-CN" dirty="0"/>
              <a:t>CORT</a:t>
            </a:r>
            <a:r>
              <a:rPr kumimoji="1" lang="zh-CN" altLang="en-US" dirty="0"/>
              <a:t>：一阶差分</a:t>
            </a:r>
            <a:r>
              <a:rPr kumimoji="1" lang="en-US" altLang="zh-CN" dirty="0"/>
              <a:t>correlation</a:t>
            </a:r>
          </a:p>
          <a:p>
            <a:r>
              <a:rPr kumimoji="1" lang="en-US" altLang="zh-CN" dirty="0"/>
              <a:t>-1</a:t>
            </a:r>
            <a:r>
              <a:rPr kumimoji="1" lang="zh-CN" altLang="en-US" dirty="0"/>
              <a:t>～</a:t>
            </a:r>
            <a:r>
              <a:rPr kumimoji="1" lang="en-US" altLang="zh-CN" dirty="0"/>
              <a:t>1</a:t>
            </a:r>
            <a:r>
              <a:rPr kumimoji="1" lang="zh-CN" altLang="en-US" dirty="0"/>
              <a:t>之间</a:t>
            </a:r>
            <a:endParaRPr kumimoji="1" lang="en-US" altLang="zh-CN" dirty="0"/>
          </a:p>
          <a:p>
            <a:r>
              <a:rPr kumimoji="1" lang="zh-CN" altLang="en-US" dirty="0"/>
              <a:t>越大表示两个序列越来越相似</a:t>
            </a:r>
            <a:endParaRPr kumimoji="1" lang="en-US" altLang="zh-CN" dirty="0"/>
          </a:p>
          <a:p>
            <a:r>
              <a:rPr kumimoji="1" lang="zh-CN" altLang="en-US" dirty="0"/>
              <a:t>加了元学习的</a:t>
            </a:r>
            <a:r>
              <a:rPr kumimoji="1" lang="en-US" altLang="zh-CN" dirty="0" err="1"/>
              <a:t>embdeding</a:t>
            </a:r>
            <a:r>
              <a:rPr kumimoji="1" lang="zh-CN" altLang="en-US" dirty="0"/>
              <a:t>比没有加的效果要好，</a:t>
            </a:r>
            <a:endParaRPr kumimoji="1" lang="en-US" altLang="zh-CN" dirty="0"/>
          </a:p>
          <a:p>
            <a:r>
              <a:rPr kumimoji="1" lang="zh-CN" altLang="en-US" dirty="0"/>
              <a:t>实例一个非元学习节点的</a:t>
            </a:r>
            <a:r>
              <a:rPr kumimoji="1" lang="en-US" altLang="zh-CN" dirty="0" err="1"/>
              <a:t>embdedding</a:t>
            </a:r>
            <a:r>
              <a:rPr kumimoji="1" lang="zh-CN" altLang="en-US" dirty="0"/>
              <a:t>中的临近节点和节点本身没有多少关系，</a:t>
            </a:r>
            <a:endParaRPr kumimoji="1" lang="en-US" altLang="zh-CN" dirty="0"/>
          </a:p>
          <a:p>
            <a:r>
              <a:rPr kumimoji="1" lang="zh-CN" altLang="en-US" dirty="0"/>
              <a:t>有了</a:t>
            </a:r>
            <a:r>
              <a:rPr kumimoji="1" lang="en-US" altLang="zh-CN" dirty="0" err="1"/>
              <a:t>mebedding</a:t>
            </a:r>
            <a:r>
              <a:rPr kumimoji="1" lang="zh-CN" altLang="en-US" dirty="0"/>
              <a:t>的</a:t>
            </a:r>
            <a:r>
              <a:rPr kumimoji="1" lang="en-US" altLang="zh-CN" dirty="0" err="1"/>
              <a:t>embeding</a:t>
            </a:r>
            <a:r>
              <a:rPr kumimoji="1" lang="zh-CN" altLang="en-US" dirty="0"/>
              <a:t>中节点与邻近节点是高度相关的。</a:t>
            </a:r>
            <a:endParaRPr kumimoji="1" lang="en-US" altLang="zh-CN" dirty="0"/>
          </a:p>
          <a:p>
            <a:r>
              <a:rPr kumimoji="1" lang="zh-CN" altLang="en-US" dirty="0"/>
              <a:t>说明了元学习能够更好的学习交通的相似性</a:t>
            </a:r>
            <a:endParaRPr kumimoji="1" lang="en-US" altLang="zh-CN"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13</a:t>
            </a:fld>
            <a:endParaRPr kumimoji="1" lang="zh-CN" altLang="en-US"/>
          </a:p>
        </p:txBody>
      </p:sp>
    </p:spTree>
    <p:extLst>
      <p:ext uri="{BB962C8B-B14F-4D97-AF65-F5344CB8AC3E}">
        <p14:creationId xmlns:p14="http://schemas.microsoft.com/office/powerpoint/2010/main" val="6008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核心的思想：参数生产的思想</a:t>
            </a:r>
            <a:endParaRPr kumimoji="1" lang="en-US" altLang="zh-CN" dirty="0"/>
          </a:p>
          <a:p>
            <a:r>
              <a:rPr kumimoji="1" lang="zh-CN" altLang="en-US" dirty="0"/>
              <a:t>数据中有很多序列，序列中有许多</a:t>
            </a:r>
            <a:r>
              <a:rPr kumimoji="1" lang="en-US" altLang="zh-CN" dirty="0"/>
              <a:t>meta</a:t>
            </a:r>
            <a:r>
              <a:rPr kumimoji="1" lang="zh-CN" altLang="en-US" dirty="0"/>
              <a:t> </a:t>
            </a:r>
            <a:r>
              <a:rPr kumimoji="1" lang="en-US" altLang="zh-CN" dirty="0"/>
              <a:t>data</a:t>
            </a:r>
            <a:r>
              <a:rPr kumimoji="1" lang="zh-CN" altLang="en-US" dirty="0"/>
              <a:t> </a:t>
            </a:r>
            <a:r>
              <a:rPr kumimoji="1" lang="en-US" altLang="zh-CN" dirty="0"/>
              <a:t>poi</a:t>
            </a:r>
            <a:r>
              <a:rPr kumimoji="1" lang="zh-CN" altLang="en-US" dirty="0"/>
              <a:t> </a:t>
            </a:r>
            <a:r>
              <a:rPr kumimoji="1" lang="en-US" altLang="zh-CN" dirty="0"/>
              <a:t>road</a:t>
            </a:r>
            <a:r>
              <a:rPr kumimoji="1" lang="zh-CN" altLang="en-US" dirty="0"/>
              <a:t> </a:t>
            </a:r>
            <a:r>
              <a:rPr kumimoji="1" lang="en-US" altLang="zh-CN" dirty="0"/>
              <a:t>networks</a:t>
            </a:r>
          </a:p>
          <a:p>
            <a:r>
              <a:rPr kumimoji="1" lang="en-US" altLang="zh-CN" dirty="0"/>
              <a:t>Meta</a:t>
            </a:r>
            <a:r>
              <a:rPr kumimoji="1" lang="zh-CN" altLang="en-US" dirty="0"/>
              <a:t>与序列生产的</a:t>
            </a:r>
            <a:r>
              <a:rPr kumimoji="1" lang="en-US" altLang="zh-CN" dirty="0"/>
              <a:t>data</a:t>
            </a:r>
            <a:r>
              <a:rPr kumimoji="1" lang="zh-CN" altLang="en-US" dirty="0"/>
              <a:t>是非常相关的，用</a:t>
            </a:r>
            <a:r>
              <a:rPr kumimoji="1" lang="en-US" altLang="zh-CN" dirty="0"/>
              <a:t>meta</a:t>
            </a:r>
            <a:r>
              <a:rPr kumimoji="1" lang="zh-CN" altLang="en-US" dirty="0"/>
              <a:t> </a:t>
            </a:r>
            <a:r>
              <a:rPr kumimoji="1" lang="en-US" altLang="zh-CN" dirty="0"/>
              <a:t>data</a:t>
            </a:r>
            <a:r>
              <a:rPr kumimoji="1" lang="zh-CN" altLang="en-US" dirty="0"/>
              <a:t>来生称序列建模的的模型的参数</a:t>
            </a:r>
            <a:endParaRPr kumimoji="1" lang="en-US" altLang="zh-CN" dirty="0"/>
          </a:p>
          <a:p>
            <a:r>
              <a:rPr kumimoji="1" lang="zh-CN" altLang="en-US" dirty="0"/>
              <a:t>序列之间的分布完全不一样，通过这种方式把不同的序列联系起来。</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14</a:t>
            </a:fld>
            <a:endParaRPr kumimoji="1" lang="zh-CN" altLang="en-US"/>
          </a:p>
        </p:txBody>
      </p:sp>
    </p:spTree>
    <p:extLst>
      <p:ext uri="{BB962C8B-B14F-4D97-AF65-F5344CB8AC3E}">
        <p14:creationId xmlns:p14="http://schemas.microsoft.com/office/powerpoint/2010/main" val="2420430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核心的思想：参数生产的思想</a:t>
            </a:r>
            <a:endParaRPr kumimoji="1" lang="en-US" altLang="zh-CN" dirty="0"/>
          </a:p>
          <a:p>
            <a:r>
              <a:rPr kumimoji="1" lang="zh-CN" altLang="en-US" dirty="0"/>
              <a:t>数据中有很多序列，序列中有许多</a:t>
            </a:r>
            <a:r>
              <a:rPr kumimoji="1" lang="en-US" altLang="zh-CN" dirty="0"/>
              <a:t>meta</a:t>
            </a:r>
            <a:r>
              <a:rPr kumimoji="1" lang="zh-CN" altLang="en-US" dirty="0"/>
              <a:t> </a:t>
            </a:r>
            <a:r>
              <a:rPr kumimoji="1" lang="en-US" altLang="zh-CN" dirty="0"/>
              <a:t>data</a:t>
            </a:r>
            <a:r>
              <a:rPr kumimoji="1" lang="zh-CN" altLang="en-US" dirty="0"/>
              <a:t> </a:t>
            </a:r>
            <a:r>
              <a:rPr kumimoji="1" lang="en-US" altLang="zh-CN" dirty="0"/>
              <a:t>poi</a:t>
            </a:r>
            <a:r>
              <a:rPr kumimoji="1" lang="zh-CN" altLang="en-US" dirty="0"/>
              <a:t> </a:t>
            </a:r>
            <a:r>
              <a:rPr kumimoji="1" lang="en-US" altLang="zh-CN" dirty="0"/>
              <a:t>road</a:t>
            </a:r>
            <a:r>
              <a:rPr kumimoji="1" lang="zh-CN" altLang="en-US" dirty="0"/>
              <a:t> </a:t>
            </a:r>
            <a:r>
              <a:rPr kumimoji="1" lang="en-US" altLang="zh-CN" dirty="0"/>
              <a:t>networks</a:t>
            </a:r>
          </a:p>
          <a:p>
            <a:r>
              <a:rPr kumimoji="1" lang="en-US" altLang="zh-CN" dirty="0"/>
              <a:t>Meta</a:t>
            </a:r>
            <a:r>
              <a:rPr kumimoji="1" lang="zh-CN" altLang="en-US" dirty="0"/>
              <a:t>与序列生产的</a:t>
            </a:r>
            <a:r>
              <a:rPr kumimoji="1" lang="en-US" altLang="zh-CN" dirty="0"/>
              <a:t>data</a:t>
            </a:r>
            <a:r>
              <a:rPr kumimoji="1" lang="zh-CN" altLang="en-US" dirty="0"/>
              <a:t>是非常相关的，用</a:t>
            </a:r>
            <a:r>
              <a:rPr kumimoji="1" lang="en-US" altLang="zh-CN" dirty="0"/>
              <a:t>meta</a:t>
            </a:r>
            <a:r>
              <a:rPr kumimoji="1" lang="zh-CN" altLang="en-US" dirty="0"/>
              <a:t> </a:t>
            </a:r>
            <a:r>
              <a:rPr kumimoji="1" lang="en-US" altLang="zh-CN" dirty="0"/>
              <a:t>data</a:t>
            </a:r>
            <a:r>
              <a:rPr kumimoji="1" lang="zh-CN" altLang="en-US" dirty="0"/>
              <a:t>来生称序列建模的的模型的参数</a:t>
            </a:r>
            <a:endParaRPr kumimoji="1" lang="en-US" altLang="zh-CN" dirty="0"/>
          </a:p>
          <a:p>
            <a:r>
              <a:rPr kumimoji="1" lang="zh-CN" altLang="en-US" dirty="0"/>
              <a:t>序列之间的分布完全不一样，通过这种方式把不同的序列联系起来。</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15</a:t>
            </a:fld>
            <a:endParaRPr kumimoji="1" lang="zh-CN" altLang="en-US"/>
          </a:p>
        </p:txBody>
      </p:sp>
    </p:spTree>
    <p:extLst>
      <p:ext uri="{BB962C8B-B14F-4D97-AF65-F5344CB8AC3E}">
        <p14:creationId xmlns:p14="http://schemas.microsoft.com/office/powerpoint/2010/main" val="394663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交通数据包括车速、车流量、包括区域出租车</a:t>
            </a:r>
            <a:r>
              <a:rPr kumimoji="1" lang="en-US" altLang="zh-CN" dirty="0"/>
              <a:t>/</a:t>
            </a:r>
            <a:r>
              <a:rPr kumimoji="1" lang="zh-CN" altLang="en-US" dirty="0"/>
              <a:t>共享单车需求量、</a:t>
            </a:r>
            <a:endParaRPr kumimoji="1" lang="en-US" altLang="zh-CN" dirty="0"/>
          </a:p>
          <a:p>
            <a:r>
              <a:rPr kumimoji="1" lang="zh-CN" altLang="en-US" dirty="0"/>
              <a:t>使用历史交通数据和地理空间信息来预测城市交通，对智慧城市的发展是很重要的（地理信息：</a:t>
            </a:r>
            <a:r>
              <a:rPr kumimoji="1" lang="en-US" altLang="zh-CN" dirty="0"/>
              <a:t>POI</a:t>
            </a:r>
            <a:r>
              <a:rPr kumimoji="1" lang="zh-CN" altLang="en-US" dirty="0"/>
              <a:t> 路网）</a:t>
            </a:r>
            <a:endParaRPr kumimoji="1" lang="en-US" altLang="zh-CN" dirty="0"/>
          </a:p>
          <a:p>
            <a:r>
              <a:rPr kumimoji="1" lang="zh-CN" altLang="en-US" dirty="0"/>
              <a:t>对于交通管理来说，如果能更好的某地区预测交通流量、就可以基于这些预测来做红绿灯调控之类的，</a:t>
            </a:r>
            <a:endParaRPr kumimoji="1" lang="en-US" altLang="zh-CN" dirty="0"/>
          </a:p>
          <a:p>
            <a:r>
              <a:rPr kumimoji="1" lang="zh-CN" altLang="en-US" dirty="0"/>
              <a:t>再比如对于共享单车，如果能准确的预测需求，就能帮助他们提供更好的服务。</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2</a:t>
            </a:fld>
            <a:endParaRPr kumimoji="1" lang="zh-CN" altLang="en-US"/>
          </a:p>
        </p:txBody>
      </p:sp>
    </p:spTree>
    <p:extLst>
      <p:ext uri="{BB962C8B-B14F-4D97-AF65-F5344CB8AC3E}">
        <p14:creationId xmlns:p14="http://schemas.microsoft.com/office/powerpoint/2010/main" val="146941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3</a:t>
            </a:fld>
            <a:endParaRPr kumimoji="1" lang="zh-CN" altLang="en-US"/>
          </a:p>
        </p:txBody>
      </p:sp>
    </p:spTree>
    <p:extLst>
      <p:ext uri="{BB962C8B-B14F-4D97-AF65-F5344CB8AC3E}">
        <p14:creationId xmlns:p14="http://schemas.microsoft.com/office/powerpoint/2010/main" val="400692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交通数据是时序构成的总数据，需要解决数据中的空间相关性和时间相关性问题。</a:t>
            </a:r>
            <a:endParaRPr kumimoji="1" lang="en-US" altLang="zh-CN" dirty="0"/>
          </a:p>
          <a:p>
            <a:r>
              <a:rPr kumimoji="1" lang="zh-CN" altLang="en-US" dirty="0"/>
              <a:t>交通是基于路网的，所以一个地点的交通状况会影响到周围相关地点的。</a:t>
            </a:r>
            <a:endParaRPr kumimoji="1" lang="en-US" altLang="zh-CN" dirty="0"/>
          </a:p>
          <a:p>
            <a:r>
              <a:rPr kumimoji="1" lang="zh-CN" altLang="en-US" dirty="0"/>
              <a:t>如图所示：假如在</a:t>
            </a:r>
            <a:r>
              <a:rPr kumimoji="1" lang="en-US" altLang="zh-CN" dirty="0"/>
              <a:t>s3</a:t>
            </a:r>
            <a:r>
              <a:rPr kumimoji="1" lang="zh-CN" altLang="en-US" dirty="0"/>
              <a:t>堵车，周边地点的疏通能力较差的话，这个状况会很快扩散到周围的地点。</a:t>
            </a:r>
            <a:endParaRPr kumimoji="1" lang="en-US" altLang="zh-CN" dirty="0"/>
          </a:p>
          <a:p>
            <a:r>
              <a:rPr kumimoji="1" lang="zh-CN" altLang="en-US" dirty="0"/>
              <a:t>另外一个问题是时序相关性：一个地点的状态与它之前几个时间片断的状态是强相关的</a:t>
            </a:r>
            <a:endParaRPr kumimoji="1" lang="en-US" altLang="zh-CN" dirty="0"/>
          </a:p>
          <a:p>
            <a:r>
              <a:rPr kumimoji="1" lang="zh-CN" altLang="en-US" dirty="0"/>
              <a:t>因此需要建模时间相关性和空间相关性</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4</a:t>
            </a:fld>
            <a:endParaRPr kumimoji="1" lang="zh-CN" altLang="en-US"/>
          </a:p>
        </p:txBody>
      </p:sp>
    </p:spTree>
    <p:extLst>
      <p:ext uri="{BB962C8B-B14F-4D97-AF65-F5344CB8AC3E}">
        <p14:creationId xmlns:p14="http://schemas.microsoft.com/office/powerpoint/2010/main" val="1964295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左边这幅图有三个区域，</a:t>
            </a:r>
            <a:r>
              <a:rPr kumimoji="1" lang="en-US" altLang="zh-CN" dirty="0"/>
              <a:t>R123</a:t>
            </a:r>
            <a:r>
              <a:rPr kumimoji="1" lang="zh-CN" altLang="en-US" dirty="0"/>
              <a:t>，</a:t>
            </a:r>
            <a:endParaRPr kumimoji="1" lang="en-US" altLang="zh-CN" dirty="0"/>
          </a:p>
          <a:p>
            <a:r>
              <a:rPr kumimoji="1" lang="en-US" altLang="zh-CN" dirty="0"/>
              <a:t>R13</a:t>
            </a:r>
            <a:r>
              <a:rPr kumimoji="1" lang="zh-CN" altLang="en-US" dirty="0"/>
              <a:t>，商业区里面有很多的办公楼，</a:t>
            </a:r>
            <a:r>
              <a:rPr kumimoji="1" lang="en-US" altLang="zh-CN" dirty="0"/>
              <a:t>R2</a:t>
            </a:r>
            <a:r>
              <a:rPr kumimoji="1" lang="zh-CN" altLang="en-US" dirty="0"/>
              <a:t>住宅区，主要的</a:t>
            </a:r>
            <a:r>
              <a:rPr kumimoji="1" lang="en-US" altLang="zh-CN" dirty="0"/>
              <a:t>POI</a:t>
            </a:r>
            <a:r>
              <a:rPr kumimoji="1" lang="zh-CN" altLang="en-US" dirty="0"/>
              <a:t>是住宅</a:t>
            </a:r>
            <a:endParaRPr kumimoji="1" lang="en-US" altLang="zh-CN" dirty="0"/>
          </a:p>
          <a:p>
            <a:r>
              <a:rPr kumimoji="1" lang="zh-CN" altLang="en-US" dirty="0"/>
              <a:t>白天的时候，很多的流量从住宅区进入商业区</a:t>
            </a:r>
            <a:r>
              <a:rPr kumimoji="1" lang="en-US" altLang="zh-CN" dirty="0"/>
              <a:t>/</a:t>
            </a:r>
            <a:r>
              <a:rPr kumimoji="1" lang="zh-CN" altLang="en-US" dirty="0"/>
              <a:t>晚上则是相反的。</a:t>
            </a:r>
            <a:r>
              <a:rPr kumimoji="1" lang="en-US" altLang="zh-CN" dirty="0"/>
              <a:t>——</a:t>
            </a:r>
            <a:r>
              <a:rPr kumimoji="1" lang="zh-CN" altLang="en-US" dirty="0"/>
              <a:t>说明一个地点的特性和互相的关系是呈现出多样性的，取决于这些地点的空间信息。</a:t>
            </a:r>
            <a:endParaRPr kumimoji="1" lang="en-US" altLang="zh-CN" dirty="0"/>
          </a:p>
          <a:p>
            <a:r>
              <a:rPr kumimoji="1" lang="zh-CN" altLang="en-US" dirty="0"/>
              <a:t>另一方面</a:t>
            </a:r>
            <a:r>
              <a:rPr kumimoji="1" lang="en-US" altLang="zh-CN" dirty="0"/>
              <a:t>R13</a:t>
            </a:r>
            <a:r>
              <a:rPr kumimoji="1" lang="zh-CN" altLang="en-US" dirty="0"/>
              <a:t>都是办公区</a:t>
            </a:r>
            <a:r>
              <a:rPr kumimoji="1" lang="en-US" altLang="zh-CN" dirty="0"/>
              <a:t>/</a:t>
            </a:r>
            <a:r>
              <a:rPr kumimoji="1" lang="zh-CN" altLang="en-US" dirty="0"/>
              <a:t>尽管办公楼的</a:t>
            </a:r>
            <a:r>
              <a:rPr kumimoji="1" lang="en-US" altLang="zh-CN" dirty="0"/>
              <a:t>POI</a:t>
            </a:r>
            <a:r>
              <a:rPr kumimoji="1" lang="zh-CN" altLang="en-US" dirty="0"/>
              <a:t>数量有差别，但是展现出来的流量的趋势是很相似的。所有还需要考虑到，两个区域呈现出相似的空间信息会带来非常相似的地点特性以及时空相关性。</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5</a:t>
            </a:fld>
            <a:endParaRPr kumimoji="1" lang="zh-CN" altLang="en-US"/>
          </a:p>
        </p:txBody>
      </p:sp>
    </p:spTree>
    <p:extLst>
      <p:ext uri="{BB962C8B-B14F-4D97-AF65-F5344CB8AC3E}">
        <p14:creationId xmlns:p14="http://schemas.microsoft.com/office/powerpoint/2010/main" val="320964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在传统来说，我们要建模数据中的时空相关性，需要一个空间</a:t>
            </a:r>
            <a:r>
              <a:rPr kumimoji="1" lang="en-US" altLang="zh-CN" dirty="0"/>
              <a:t>model</a:t>
            </a:r>
            <a:r>
              <a:rPr kumimoji="1" lang="zh-CN" altLang="en-US" dirty="0"/>
              <a:t>来建模空间相关性</a:t>
            </a:r>
            <a:r>
              <a:rPr kumimoji="1" lang="en-US" altLang="zh-CN" dirty="0"/>
              <a:t>/</a:t>
            </a:r>
            <a:r>
              <a:rPr kumimoji="1" lang="zh-CN" altLang="en-US" dirty="0"/>
              <a:t>一个时间</a:t>
            </a:r>
            <a:r>
              <a:rPr kumimoji="1" lang="en-US" altLang="zh-CN" dirty="0"/>
              <a:t>model</a:t>
            </a:r>
            <a:r>
              <a:rPr kumimoji="1" lang="zh-CN" altLang="en-US" dirty="0"/>
              <a:t>来建模时间相关性</a:t>
            </a:r>
            <a:endParaRPr kumimoji="1" lang="en-US" altLang="zh-CN" dirty="0"/>
          </a:p>
          <a:p>
            <a:r>
              <a:rPr kumimoji="1" lang="zh-CN" altLang="en-US" dirty="0"/>
              <a:t>然后通过两个</a:t>
            </a:r>
            <a:r>
              <a:rPr kumimoji="1" lang="en-US" altLang="zh-CN" dirty="0"/>
              <a:t>model</a:t>
            </a:r>
            <a:r>
              <a:rPr kumimoji="1" lang="zh-CN" altLang="en-US" dirty="0"/>
              <a:t>的组合来对交通数据做一个准确的预测。</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但是在这个过程中需要考虑到地理位置信息能够反映出边和节点之间的特性，特性进一步影响时空相关性</a:t>
            </a:r>
          </a:p>
          <a:p>
            <a:r>
              <a:rPr kumimoji="1" lang="zh-CN" altLang="en-US" dirty="0"/>
              <a:t>论文作者尝试从</a:t>
            </a:r>
            <a:r>
              <a:rPr kumimoji="1" lang="en-US" altLang="zh-CN" dirty="0"/>
              <a:t>node/edge</a:t>
            </a:r>
            <a:r>
              <a:rPr kumimoji="1" lang="zh-CN" altLang="en-US" dirty="0"/>
              <a:t> </a:t>
            </a:r>
            <a:r>
              <a:rPr kumimoji="1" lang="en-US" altLang="zh-CN" dirty="0"/>
              <a:t>features</a:t>
            </a:r>
            <a:r>
              <a:rPr kumimoji="1" lang="zh-CN" altLang="en-US" dirty="0"/>
              <a:t>中学出</a:t>
            </a:r>
            <a:r>
              <a:rPr kumimoji="1" lang="en-US" altLang="zh-CN" dirty="0"/>
              <a:t>node/edge</a:t>
            </a:r>
            <a:r>
              <a:rPr kumimoji="1" lang="zh-CN" altLang="en-US" dirty="0"/>
              <a:t> </a:t>
            </a:r>
            <a:r>
              <a:rPr kumimoji="1" lang="en-US" altLang="zh-CN" dirty="0"/>
              <a:t>embedding</a:t>
            </a:r>
            <a:r>
              <a:rPr kumimoji="1" lang="zh-CN" altLang="en-US" dirty="0"/>
              <a:t>作为他的特性，然后用这个</a:t>
            </a:r>
            <a:r>
              <a:rPr kumimoji="1" lang="en-US" altLang="zh-CN" dirty="0"/>
              <a:t>embedding</a:t>
            </a:r>
            <a:r>
              <a:rPr kumimoji="1" lang="zh-CN" altLang="en-US" dirty="0"/>
              <a:t>来生产上面提到的两个模型的参数权重</a:t>
            </a:r>
            <a:endParaRPr kumimoji="1" lang="en-US" altLang="zh-CN" dirty="0"/>
          </a:p>
          <a:p>
            <a:r>
              <a:rPr kumimoji="1" lang="zh-CN" altLang="en-US" dirty="0"/>
              <a:t>这样就建立空间信息和时间信息的联系</a:t>
            </a:r>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6</a:t>
            </a:fld>
            <a:endParaRPr kumimoji="1" lang="zh-CN" altLang="en-US"/>
          </a:p>
        </p:txBody>
      </p:sp>
    </p:spTree>
    <p:extLst>
      <p:ext uri="{BB962C8B-B14F-4D97-AF65-F5344CB8AC3E}">
        <p14:creationId xmlns:p14="http://schemas.microsoft.com/office/powerpoint/2010/main" val="73691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Seq2seq</a:t>
            </a:r>
            <a:r>
              <a:rPr kumimoji="1" lang="zh-CN" altLang="en-US" dirty="0"/>
              <a:t>的架构</a:t>
            </a:r>
            <a:endParaRPr kumimoji="1" lang="en-US" altLang="zh-CN" dirty="0"/>
          </a:p>
          <a:p>
            <a:r>
              <a:rPr kumimoji="1" lang="zh-CN" altLang="en-US" dirty="0"/>
              <a:t>左边有色的是</a:t>
            </a:r>
            <a:r>
              <a:rPr kumimoji="1" lang="en-US" altLang="zh-CN" dirty="0"/>
              <a:t>encoder/</a:t>
            </a:r>
            <a:r>
              <a:rPr kumimoji="1" lang="zh-CN" altLang="en-US" dirty="0"/>
              <a:t>右边绿色的是</a:t>
            </a:r>
            <a:r>
              <a:rPr kumimoji="1" lang="en-US" altLang="zh-CN" dirty="0"/>
              <a:t>decoder</a:t>
            </a:r>
          </a:p>
          <a:p>
            <a:r>
              <a:rPr kumimoji="1" lang="en-US" altLang="zh-CN" dirty="0"/>
              <a:t>Encoder</a:t>
            </a:r>
            <a:r>
              <a:rPr kumimoji="1" lang="zh-CN" altLang="en-US" dirty="0"/>
              <a:t>的输出</a:t>
            </a:r>
            <a:r>
              <a:rPr kumimoji="1" lang="en-US" altLang="zh-CN" dirty="0"/>
              <a:t>hidden</a:t>
            </a:r>
            <a:r>
              <a:rPr kumimoji="1" lang="zh-CN" altLang="en-US" dirty="0"/>
              <a:t> </a:t>
            </a:r>
            <a:r>
              <a:rPr kumimoji="1" lang="en-US" altLang="zh-CN" dirty="0"/>
              <a:t>state</a:t>
            </a:r>
            <a:r>
              <a:rPr kumimoji="1" lang="zh-CN" altLang="en-US" dirty="0"/>
              <a:t>作为</a:t>
            </a:r>
            <a:r>
              <a:rPr kumimoji="1" lang="en-US" altLang="zh-CN" dirty="0"/>
              <a:t>decoder</a:t>
            </a:r>
            <a:r>
              <a:rPr kumimoji="1" lang="zh-CN" altLang="en-US" dirty="0"/>
              <a:t>的</a:t>
            </a:r>
            <a:r>
              <a:rPr kumimoji="1" lang="en-US" altLang="zh-CN" dirty="0"/>
              <a:t>initial</a:t>
            </a:r>
            <a:r>
              <a:rPr kumimoji="1" lang="zh-CN" altLang="en-US" dirty="0"/>
              <a:t> </a:t>
            </a:r>
            <a:r>
              <a:rPr kumimoji="1" lang="en-US" altLang="zh-CN" dirty="0" err="1"/>
              <a:t>hideen</a:t>
            </a:r>
            <a:r>
              <a:rPr kumimoji="1" lang="zh-CN" altLang="en-US" dirty="0"/>
              <a:t> </a:t>
            </a:r>
            <a:r>
              <a:rPr kumimoji="1" lang="en-US" altLang="zh-CN" dirty="0"/>
              <a:t>state</a:t>
            </a:r>
          </a:p>
          <a:p>
            <a:r>
              <a:rPr kumimoji="1" lang="en-US" altLang="zh-CN" dirty="0"/>
              <a:t>Encoder</a:t>
            </a:r>
            <a:r>
              <a:rPr kumimoji="1" lang="zh-CN" altLang="en-US" dirty="0"/>
              <a:t>和</a:t>
            </a:r>
            <a:r>
              <a:rPr kumimoji="1" lang="en-US" altLang="zh-CN" dirty="0"/>
              <a:t>decoder</a:t>
            </a:r>
            <a:r>
              <a:rPr kumimoji="1" lang="zh-CN" altLang="en-US" dirty="0"/>
              <a:t>都是三层的结构</a:t>
            </a:r>
            <a:endParaRPr kumimoji="1" lang="en-US" altLang="zh-CN" dirty="0"/>
          </a:p>
          <a:p>
            <a:r>
              <a:rPr kumimoji="1" lang="en-US" altLang="zh-CN" dirty="0"/>
              <a:t>1.</a:t>
            </a:r>
            <a:r>
              <a:rPr kumimoji="1" lang="zh-CN" altLang="en-US" dirty="0"/>
              <a:t>数据中包含比较强的时间相关性，收集一些时间维度上的特征</a:t>
            </a:r>
            <a:endParaRPr kumimoji="1" lang="en-US" altLang="zh-CN" dirty="0"/>
          </a:p>
          <a:p>
            <a:r>
              <a:rPr kumimoji="1" lang="en-US" altLang="zh-CN" dirty="0"/>
              <a:t>2.</a:t>
            </a:r>
            <a:r>
              <a:rPr kumimoji="1" lang="zh-CN" altLang="en-US" dirty="0"/>
              <a:t>对多样空间相关性进行建模，空间信息</a:t>
            </a:r>
            <a:endParaRPr kumimoji="1" lang="en-US" altLang="zh-CN" dirty="0"/>
          </a:p>
          <a:p>
            <a:r>
              <a:rPr kumimoji="1" lang="en-US" altLang="zh-CN" dirty="0"/>
              <a:t>3.</a:t>
            </a:r>
            <a:r>
              <a:rPr kumimoji="1" lang="zh-CN" altLang="en-US" dirty="0"/>
              <a:t>对多样的时间相关性进行建模，同样野兽空间信息的影响</a:t>
            </a:r>
            <a:endParaRPr kumimoji="1" lang="en-US" altLang="zh-CN" dirty="0"/>
          </a:p>
          <a:p>
            <a:r>
              <a:rPr kumimoji="1" lang="en-US" altLang="zh-CN" dirty="0"/>
              <a:t>4.node/edge</a:t>
            </a:r>
            <a:r>
              <a:rPr kumimoji="1" lang="zh-CN" altLang="en-US" dirty="0"/>
              <a:t>的空间信息里面学习</a:t>
            </a:r>
            <a:r>
              <a:rPr kumimoji="1" lang="en-US" altLang="zh-CN" dirty="0"/>
              <a:t>embeddings</a:t>
            </a:r>
          </a:p>
          <a:p>
            <a:r>
              <a:rPr kumimoji="1" lang="en-US" altLang="zh-CN" dirty="0"/>
              <a:t>5.</a:t>
            </a:r>
            <a:r>
              <a:rPr kumimoji="1" lang="zh-CN" altLang="en-US" dirty="0"/>
              <a:t>进而生成</a:t>
            </a:r>
            <a:r>
              <a:rPr kumimoji="1" lang="en-US" altLang="zh-CN" dirty="0"/>
              <a:t>graph</a:t>
            </a:r>
            <a:r>
              <a:rPr kumimoji="1" lang="zh-CN" altLang="en-US" dirty="0"/>
              <a:t> </a:t>
            </a:r>
            <a:r>
              <a:rPr kumimoji="1" lang="en-US" altLang="zh-CN" dirty="0"/>
              <a:t>attention</a:t>
            </a:r>
            <a:r>
              <a:rPr kumimoji="1" lang="zh-CN" altLang="en-US" dirty="0"/>
              <a:t> 和 </a:t>
            </a:r>
            <a:r>
              <a:rPr kumimoji="1" lang="en-US" altLang="zh-CN" dirty="0"/>
              <a:t>RNN</a:t>
            </a:r>
            <a:r>
              <a:rPr kumimoji="1" lang="zh-CN" altLang="en-US" dirty="0"/>
              <a:t> 的参数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7</a:t>
            </a:fld>
            <a:endParaRPr kumimoji="1" lang="zh-CN" altLang="en-US"/>
          </a:p>
        </p:txBody>
      </p:sp>
    </p:spTree>
    <p:extLst>
      <p:ext uri="{BB962C8B-B14F-4D97-AF65-F5344CB8AC3E}">
        <p14:creationId xmlns:p14="http://schemas.microsoft.com/office/powerpoint/2010/main" val="266047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GRU</a:t>
            </a:r>
            <a:r>
              <a:rPr kumimoji="1" lang="zh-CN" altLang="en-US" dirty="0"/>
              <a:t>：解决梯度爆炸梯度消失 时间复杂度</a:t>
            </a:r>
            <a:r>
              <a:rPr kumimoji="1" lang="en-US" altLang="zh-CN" dirty="0"/>
              <a:t>&lt;</a:t>
            </a:r>
            <a:r>
              <a:rPr kumimoji="1" lang="en-US" altLang="zh-CN" dirty="0" err="1"/>
              <a:t>lstm</a:t>
            </a:r>
            <a:r>
              <a:rPr kumimoji="1" lang="zh-CN" altLang="en-US" dirty="0"/>
              <a:t>，方便训练</a:t>
            </a:r>
            <a:endParaRPr kumimoji="1" lang="en-US" altLang="zh-CN" dirty="0"/>
          </a:p>
          <a:p>
            <a:r>
              <a:rPr kumimoji="1" lang="en-US" altLang="zh-CN" dirty="0" err="1"/>
              <a:t>Zt</a:t>
            </a:r>
            <a:r>
              <a:rPr kumimoji="1" lang="zh-CN" altLang="en-US" dirty="0"/>
              <a:t>交通数据的输入</a:t>
            </a:r>
            <a:endParaRPr kumimoji="1" lang="en-US" altLang="zh-CN" dirty="0"/>
          </a:p>
          <a:p>
            <a:r>
              <a:rPr kumimoji="1" lang="en-US" altLang="zh-CN" dirty="0" err="1"/>
              <a:t>Ht</a:t>
            </a:r>
            <a:r>
              <a:rPr kumimoji="1" lang="zh-CN" altLang="en-US" dirty="0"/>
              <a:t> </a:t>
            </a:r>
            <a:r>
              <a:rPr kumimoji="1" lang="en-US" altLang="zh-CN" dirty="0"/>
              <a:t>output</a:t>
            </a:r>
            <a:r>
              <a:rPr kumimoji="1" lang="zh-CN" altLang="en-US" dirty="0"/>
              <a:t> </a:t>
            </a:r>
            <a:r>
              <a:rPr kumimoji="1" lang="en-US" altLang="zh-CN" dirty="0"/>
              <a:t>hidden</a:t>
            </a:r>
            <a:r>
              <a:rPr kumimoji="1" lang="zh-CN" altLang="en-US" dirty="0"/>
              <a:t> </a:t>
            </a:r>
            <a:r>
              <a:rPr kumimoji="1" lang="en-US" altLang="zh-CN" dirty="0"/>
              <a:t>state</a:t>
            </a:r>
          </a:p>
          <a:p>
            <a:endParaRPr kumimoji="1" lang="en-US" altLang="zh-CN" dirty="0"/>
          </a:p>
          <a:p>
            <a:r>
              <a:rPr kumimoji="1" lang="en-US" altLang="zh-CN" dirty="0"/>
              <a:t>W</a:t>
            </a:r>
            <a:r>
              <a:rPr kumimoji="1" lang="zh-CN" altLang="en-US" dirty="0"/>
              <a:t> </a:t>
            </a:r>
            <a:r>
              <a:rPr kumimoji="1" lang="en-US" altLang="zh-CN" dirty="0"/>
              <a:t>u</a:t>
            </a:r>
            <a:r>
              <a:rPr kumimoji="1" lang="zh-CN" altLang="en-US" dirty="0"/>
              <a:t> </a:t>
            </a:r>
            <a:r>
              <a:rPr kumimoji="1" lang="en-US" altLang="zh-CN" dirty="0"/>
              <a:t>b</a:t>
            </a:r>
            <a:r>
              <a:rPr kumimoji="1" lang="zh-CN" altLang="en-US" dirty="0"/>
              <a:t> 第</a:t>
            </a:r>
            <a:r>
              <a:rPr kumimoji="1" lang="en-US" altLang="zh-CN" dirty="0" err="1"/>
              <a:t>i</a:t>
            </a:r>
            <a:r>
              <a:rPr kumimoji="1" lang="zh-CN" altLang="en-US" dirty="0"/>
              <a:t>个节点</a:t>
            </a:r>
            <a:r>
              <a:rPr kumimoji="1" lang="en-US" altLang="zh-CN" dirty="0"/>
              <a:t>GRU</a:t>
            </a:r>
            <a:r>
              <a:rPr kumimoji="1" lang="zh-CN" altLang="en-US" dirty="0"/>
              <a:t>的参数权重</a:t>
            </a:r>
            <a:endParaRPr kumimoji="1" lang="en-US" altLang="zh-CN" dirty="0"/>
          </a:p>
          <a:p>
            <a:r>
              <a:rPr kumimoji="1" lang="zh-CN" altLang="en-US" dirty="0"/>
              <a:t>每一层的参数权重都是相同的。</a:t>
            </a:r>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8</a:t>
            </a:fld>
            <a:endParaRPr kumimoji="1" lang="zh-CN" altLang="en-US"/>
          </a:p>
        </p:txBody>
      </p:sp>
    </p:spTree>
    <p:extLst>
      <p:ext uri="{BB962C8B-B14F-4D97-AF65-F5344CB8AC3E}">
        <p14:creationId xmlns:p14="http://schemas.microsoft.com/office/powerpoint/2010/main" val="321501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希望建模周围节点对中间节点对影响</a:t>
            </a:r>
            <a:endParaRPr kumimoji="1" lang="en-US" altLang="zh-CN" dirty="0"/>
          </a:p>
          <a:p>
            <a:r>
              <a:rPr kumimoji="1" lang="zh-CN" altLang="en-US" dirty="0"/>
              <a:t>建模</a:t>
            </a:r>
            <a:r>
              <a:rPr kumimoji="1" lang="en-US" altLang="zh-CN" dirty="0"/>
              <a:t>v1</a:t>
            </a:r>
            <a:r>
              <a:rPr kumimoji="1" lang="zh-CN" altLang="en-US" dirty="0"/>
              <a:t>对</a:t>
            </a:r>
            <a:r>
              <a:rPr kumimoji="1" lang="en-US" altLang="zh-CN" dirty="0"/>
              <a:t>v0</a:t>
            </a:r>
            <a:r>
              <a:rPr kumimoji="1" lang="zh-CN" altLang="en-US" dirty="0"/>
              <a:t>的影响将</a:t>
            </a:r>
            <a:r>
              <a:rPr kumimoji="1" lang="en-US" altLang="zh-CN" dirty="0"/>
              <a:t>v01</a:t>
            </a:r>
            <a:r>
              <a:rPr kumimoji="1" lang="zh-CN" altLang="en-US" dirty="0"/>
              <a:t>的</a:t>
            </a:r>
            <a:r>
              <a:rPr kumimoji="1" lang="en-US" altLang="zh-CN" dirty="0"/>
              <a:t>hidden</a:t>
            </a:r>
            <a:r>
              <a:rPr kumimoji="1" lang="zh-CN" altLang="en-US" dirty="0"/>
              <a:t> </a:t>
            </a:r>
            <a:r>
              <a:rPr kumimoji="1" lang="en-US" altLang="zh-CN" dirty="0"/>
              <a:t>state</a:t>
            </a:r>
            <a:r>
              <a:rPr kumimoji="1" lang="zh-CN" altLang="en-US" dirty="0"/>
              <a:t>取出来进行一个拼接 </a:t>
            </a:r>
            <a:r>
              <a:rPr kumimoji="1" lang="en-US" altLang="zh-CN" dirty="0" err="1"/>
              <a:t>wij</a:t>
            </a:r>
            <a:r>
              <a:rPr kumimoji="1" lang="zh-CN" altLang="en-US" dirty="0"/>
              <a:t> </a:t>
            </a:r>
            <a:r>
              <a:rPr kumimoji="1" lang="en-US" altLang="zh-CN" dirty="0" err="1"/>
              <a:t>bij</a:t>
            </a:r>
            <a:r>
              <a:rPr kumimoji="1" lang="zh-CN" altLang="en-US" dirty="0"/>
              <a:t>对应全连接网络的参数 经过全连接层之后用</a:t>
            </a:r>
            <a:r>
              <a:rPr kumimoji="1" lang="en-US" altLang="zh-CN" dirty="0" err="1"/>
              <a:t>leakRELU</a:t>
            </a:r>
            <a:r>
              <a:rPr kumimoji="1" lang="zh-CN" altLang="en-US" dirty="0"/>
              <a:t>激活就得到了</a:t>
            </a:r>
            <a:r>
              <a:rPr kumimoji="1" lang="en-US" altLang="zh-CN" dirty="0"/>
              <a:t>attention</a:t>
            </a:r>
            <a:r>
              <a:rPr kumimoji="1" lang="zh-CN" altLang="en-US" dirty="0"/>
              <a:t> </a:t>
            </a:r>
            <a:r>
              <a:rPr kumimoji="1" lang="en-US" altLang="zh-CN" dirty="0"/>
              <a:t>score</a:t>
            </a:r>
            <a:r>
              <a:rPr kumimoji="1" lang="zh-CN" altLang="en-US" dirty="0"/>
              <a:t>了。</a:t>
            </a:r>
            <a:endParaRPr kumimoji="1" lang="en-US" altLang="zh-CN" dirty="0"/>
          </a:p>
          <a:p>
            <a:r>
              <a:rPr kumimoji="1" lang="zh-CN" altLang="en-US" dirty="0"/>
              <a:t>一条边所建模的空间相关性和这条件的空间信息是高度相关的，需要考虑变得空间信息的影响</a:t>
            </a:r>
            <a:endParaRPr kumimoji="1" lang="en-US" altLang="zh-CN" dirty="0"/>
          </a:p>
          <a:p>
            <a:r>
              <a:rPr kumimoji="1" lang="zh-CN" altLang="en-US" dirty="0"/>
              <a:t>对于这条边来说，先取出</a:t>
            </a:r>
            <a:r>
              <a:rPr kumimoji="1" lang="en-US" altLang="zh-CN" dirty="0"/>
              <a:t>meta</a:t>
            </a:r>
            <a:r>
              <a:rPr kumimoji="1" lang="zh-CN" altLang="en-US" dirty="0"/>
              <a:t> </a:t>
            </a:r>
            <a:r>
              <a:rPr kumimoji="1" lang="en-US" altLang="zh-CN" dirty="0"/>
              <a:t>knowledge</a:t>
            </a:r>
            <a:r>
              <a:rPr kumimoji="1" lang="zh-CN" altLang="en-US" dirty="0"/>
              <a:t> 从</a:t>
            </a:r>
            <a:r>
              <a:rPr kumimoji="1" lang="en-US" altLang="zh-CN" dirty="0"/>
              <a:t>meta</a:t>
            </a:r>
            <a:r>
              <a:rPr kumimoji="1" lang="zh-CN" altLang="en-US" dirty="0"/>
              <a:t> </a:t>
            </a:r>
            <a:r>
              <a:rPr kumimoji="1" lang="en-US" altLang="zh-CN" dirty="0" err="1"/>
              <a:t>konwledge</a:t>
            </a:r>
            <a:r>
              <a:rPr kumimoji="1" lang="zh-CN" altLang="en-US" dirty="0"/>
              <a:t> </a:t>
            </a:r>
            <a:r>
              <a:rPr kumimoji="1" lang="en-US" altLang="zh-CN" dirty="0"/>
              <a:t>learner</a:t>
            </a:r>
            <a:r>
              <a:rPr kumimoji="1" lang="zh-CN" altLang="en-US" dirty="0"/>
              <a:t>中学到的</a:t>
            </a:r>
            <a:r>
              <a:rPr kumimoji="1" lang="en-US" altLang="zh-CN" dirty="0"/>
              <a:t>embedding</a:t>
            </a:r>
          </a:p>
          <a:p>
            <a:r>
              <a:rPr kumimoji="1" lang="zh-CN" altLang="en-US" dirty="0"/>
              <a:t>然后希望用不同的边对应不同的全连接网络，用</a:t>
            </a:r>
            <a:r>
              <a:rPr kumimoji="1" lang="en-US" altLang="zh-CN" dirty="0"/>
              <a:t>meta</a:t>
            </a:r>
            <a:r>
              <a:rPr kumimoji="1" lang="zh-CN" altLang="en-US" dirty="0"/>
              <a:t> </a:t>
            </a:r>
            <a:r>
              <a:rPr kumimoji="1" lang="en-US" altLang="zh-CN" dirty="0"/>
              <a:t>learner</a:t>
            </a:r>
            <a:r>
              <a:rPr kumimoji="1" lang="zh-CN" altLang="en-US" dirty="0"/>
              <a:t>来生产</a:t>
            </a:r>
            <a:r>
              <a:rPr kumimoji="1" lang="en-US" altLang="zh-CN" dirty="0" err="1"/>
              <a:t>wij</a:t>
            </a:r>
            <a:r>
              <a:rPr kumimoji="1" lang="zh-CN" altLang="en-US" dirty="0"/>
              <a:t> </a:t>
            </a:r>
            <a:r>
              <a:rPr kumimoji="1" lang="en-US" altLang="zh-CN" dirty="0" err="1"/>
              <a:t>bij</a:t>
            </a:r>
            <a:r>
              <a:rPr kumimoji="1" lang="zh-CN" altLang="en-US" dirty="0"/>
              <a:t>的权重，</a:t>
            </a:r>
            <a:endParaRPr kumimoji="1" lang="en-US" altLang="zh-CN" dirty="0"/>
          </a:p>
          <a:p>
            <a:r>
              <a:rPr kumimoji="1" lang="zh-CN" altLang="en-US" dirty="0"/>
              <a:t>通过这种方式达到：不同的边的注意力机制就完全不同的。注意力机制完全依赖于这条边的空间信息</a:t>
            </a:r>
            <a:r>
              <a:rPr kumimoji="1" lang="en-US" altLang="zh-CN" dirty="0"/>
              <a:t>-</a:t>
            </a:r>
            <a:r>
              <a:rPr kumimoji="1" lang="zh-CN" altLang="en-US" dirty="0"/>
              <a:t>这样就建立空间信息和空间相关性的关联</a:t>
            </a:r>
            <a:endParaRPr kumimoji="1" lang="en-US" altLang="zh-CN" dirty="0"/>
          </a:p>
          <a:p>
            <a:r>
              <a:rPr kumimoji="1" lang="zh-CN" altLang="en-US" dirty="0"/>
              <a:t>之后就像其他的</a:t>
            </a:r>
            <a:r>
              <a:rPr kumimoji="1" lang="en-US" altLang="zh-CN" dirty="0"/>
              <a:t>graph</a:t>
            </a:r>
            <a:r>
              <a:rPr kumimoji="1" lang="zh-CN" altLang="en-US" dirty="0"/>
              <a:t> </a:t>
            </a:r>
            <a:r>
              <a:rPr kumimoji="1" lang="en-US" altLang="zh-CN" dirty="0"/>
              <a:t>attention</a:t>
            </a:r>
            <a:r>
              <a:rPr kumimoji="1" lang="zh-CN" altLang="en-US" dirty="0"/>
              <a:t>一样，对输出做一个</a:t>
            </a:r>
            <a:r>
              <a:rPr kumimoji="1" lang="en-US" altLang="zh-CN" dirty="0" err="1"/>
              <a:t>softmax</a:t>
            </a:r>
            <a:r>
              <a:rPr kumimoji="1" lang="en-US" altLang="zh-CN" dirty="0"/>
              <a:t>/normalize</a:t>
            </a:r>
            <a:r>
              <a:rPr kumimoji="1" lang="zh-CN" altLang="en-US" dirty="0"/>
              <a:t>一下权重然后加权平均就可以计算输出的</a:t>
            </a:r>
            <a:r>
              <a:rPr kumimoji="1" lang="en-US" altLang="zh-CN" dirty="0"/>
              <a:t>hidden</a:t>
            </a:r>
            <a:r>
              <a:rPr kumimoji="1" lang="zh-CN" altLang="en-US" dirty="0"/>
              <a:t> </a:t>
            </a:r>
            <a:r>
              <a:rPr kumimoji="1" lang="en-US" altLang="zh-CN" dirty="0"/>
              <a:t>state</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DF383C1-E066-9548-B70C-33B6C177E3B1}" type="slidenum">
              <a:rPr kumimoji="1" lang="zh-CN" altLang="en-US" smtClean="0"/>
              <a:t>9</a:t>
            </a:fld>
            <a:endParaRPr kumimoji="1" lang="zh-CN" altLang="en-US"/>
          </a:p>
        </p:txBody>
      </p:sp>
    </p:spTree>
    <p:extLst>
      <p:ext uri="{BB962C8B-B14F-4D97-AF65-F5344CB8AC3E}">
        <p14:creationId xmlns:p14="http://schemas.microsoft.com/office/powerpoint/2010/main" val="226867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3E98A-0CB7-6945-B94E-07579BEB6E1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B6DA52A-AE6F-A34E-B5D4-067DD0500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913096F-F6B5-F741-8A45-286A2545EA16}"/>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70DACAED-9096-F842-94E8-DEFB0A83236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33ADC5-0B32-664C-801A-C69AAB88C2DF}"/>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225315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764FDC-46E2-DC48-A428-D810D0D7190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5CADBD7-AE1F-A44B-A5D1-63F2C90D5F2A}"/>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2AB02C-BA00-9040-91EE-F2E1D76735F8}"/>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C19E04CD-AE4D-6244-8B4D-50E9D272A52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2EF9A4-61B9-4D48-A267-265AFF9ABFD4}"/>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40810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8122FB6-48E4-7E45-AC63-828A7A85F02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4B775BB-8322-074C-8050-6A963F4DE0C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12BFA81-658D-4A4A-8661-495C1BE42BB5}"/>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15E5B9E0-53CF-FF46-B225-FA37B84BB3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F3C8D79-8C93-194F-B47B-2628DB89A675}"/>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1709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04913-AD83-CA45-9803-CF7604A5A38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CDF1F12-0786-C14A-89A1-52FF59F147C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9764BB4-7F3B-1D4B-8373-A18EAEC57668}"/>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2F60ACF1-A31F-8D40-AFCD-CC0D409C69C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9B58944-A12A-4A42-925F-074E7D6B28A2}"/>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143886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9E40A-3B86-8A49-8BB3-69623E5DA7C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0140B9C-13B0-8F46-89E3-A91A408AA6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B674CCF-75DE-874C-A6FD-754762339A9F}"/>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08E79941-EADD-3643-B248-5ACDAD8B540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AF7375-D8AA-AF4F-BEFB-5018A1DE9339}"/>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8264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73F22-8EDF-8541-ADEC-D4935E0F021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9F0F71E-991B-1F4A-8B0E-D64146118F0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D6372F3-A374-6944-93A9-5E32ADB5230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C925643-05C7-514A-B9B6-296A9CE46B13}"/>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6" name="页脚占位符 5">
            <a:extLst>
              <a:ext uri="{FF2B5EF4-FFF2-40B4-BE49-F238E27FC236}">
                <a16:creationId xmlns:a16="http://schemas.microsoft.com/office/drawing/2014/main" id="{97CEE020-AE51-F643-AB77-2AD665DCBF0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AA06299-4986-FF42-A2E7-F4A3E4E441DD}"/>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2058993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48BAD-634E-3F40-B91C-AA97D1C60A9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9C6AEAF-CB8A-D544-9746-CF551FEAA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FF7262EC-FF70-5C42-921D-029494B1D6A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5B6335A-D683-F444-9AB5-56B9CC42F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FECBAFF-7BA7-A94F-86C4-197FF105DB3C}"/>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09486AD-78BB-5945-B5F7-9BC7246395E0}"/>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8" name="页脚占位符 7">
            <a:extLst>
              <a:ext uri="{FF2B5EF4-FFF2-40B4-BE49-F238E27FC236}">
                <a16:creationId xmlns:a16="http://schemas.microsoft.com/office/drawing/2014/main" id="{3BC959A9-E3A3-3B41-812F-B0988B7BD91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B48EC10-1CC1-7E44-A99A-8E2B8FB6DFB2}"/>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152282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3EDC2-495E-5B43-8A30-69586549763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1C66659-93F6-C84E-8221-12BA4614D847}"/>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4" name="页脚占位符 3">
            <a:extLst>
              <a:ext uri="{FF2B5EF4-FFF2-40B4-BE49-F238E27FC236}">
                <a16:creationId xmlns:a16="http://schemas.microsoft.com/office/drawing/2014/main" id="{DBA2AB33-FC95-184B-B082-78147DDF278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7D05831-B326-914C-A364-D6EAE7CD1D0C}"/>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168671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9E9A38-2E1D-EE47-BE0B-9BAAE9C1E9EB}"/>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3" name="页脚占位符 2">
            <a:extLst>
              <a:ext uri="{FF2B5EF4-FFF2-40B4-BE49-F238E27FC236}">
                <a16:creationId xmlns:a16="http://schemas.microsoft.com/office/drawing/2014/main" id="{4605B99A-DD2F-B341-8A04-405D1CC48875}"/>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EE25CE7-C794-5940-A5C6-9C7BE043A54F}"/>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3815830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22655-F97F-F642-92AB-B2FC72E2920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C08F15E-4A5E-6342-99E8-0105872F4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DA66310-F91C-724F-88B7-EEDFC32E5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6375061-B7B5-BE46-AB11-302F4B4A0FCB}"/>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6" name="页脚占位符 5">
            <a:extLst>
              <a:ext uri="{FF2B5EF4-FFF2-40B4-BE49-F238E27FC236}">
                <a16:creationId xmlns:a16="http://schemas.microsoft.com/office/drawing/2014/main" id="{BD2C27FB-B6E0-7F48-8F8C-AEE01E94FE1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29E981F-C121-164C-8088-1AD89989AE12}"/>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526442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34E3C-793D-8640-A863-31C4C5A47E2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647E5628-1DC6-444B-B463-9ADDFDB66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DBD92CF-E687-CB42-A60E-27E964339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8B71DBA-6219-574D-A7F2-32C830C009B9}"/>
              </a:ext>
            </a:extLst>
          </p:cNvPr>
          <p:cNvSpPr>
            <a:spLocks noGrp="1"/>
          </p:cNvSpPr>
          <p:nvPr>
            <p:ph type="dt" sz="half" idx="10"/>
          </p:nvPr>
        </p:nvSpPr>
        <p:spPr/>
        <p:txBody>
          <a:bodyPr/>
          <a:lstStyle/>
          <a:p>
            <a:fld id="{DB8F65FC-B915-6F40-BDCF-E01098406F58}" type="datetimeFigureOut">
              <a:rPr kumimoji="1" lang="zh-CN" altLang="en-US" smtClean="0"/>
              <a:t>2020/9/28</a:t>
            </a:fld>
            <a:endParaRPr kumimoji="1" lang="zh-CN" altLang="en-US"/>
          </a:p>
        </p:txBody>
      </p:sp>
      <p:sp>
        <p:nvSpPr>
          <p:cNvPr id="6" name="页脚占位符 5">
            <a:extLst>
              <a:ext uri="{FF2B5EF4-FFF2-40B4-BE49-F238E27FC236}">
                <a16:creationId xmlns:a16="http://schemas.microsoft.com/office/drawing/2014/main" id="{1D8BF677-889A-BF4E-85E5-1138242140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903CEDE-8F7B-0A4C-84CA-D6ED03481678}"/>
              </a:ext>
            </a:extLst>
          </p:cNvPr>
          <p:cNvSpPr>
            <a:spLocks noGrp="1"/>
          </p:cNvSpPr>
          <p:nvPr>
            <p:ph type="sldNum" sz="quarter" idx="12"/>
          </p:nvPr>
        </p:nvSpPr>
        <p:spPr/>
        <p:txBody>
          <a:body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2179173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99E943-34C3-7545-9BC1-C9653DC40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7AB3228-E7ED-A24C-8EC8-2E2074B57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04F810F-CB27-5649-B00D-EA6040465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F65FC-B915-6F40-BDCF-E01098406F58}" type="datetimeFigureOut">
              <a:rPr kumimoji="1" lang="zh-CN" altLang="en-US" smtClean="0"/>
              <a:t>2020/9/28</a:t>
            </a:fld>
            <a:endParaRPr kumimoji="1" lang="zh-CN" altLang="en-US"/>
          </a:p>
        </p:txBody>
      </p:sp>
      <p:sp>
        <p:nvSpPr>
          <p:cNvPr id="5" name="页脚占位符 4">
            <a:extLst>
              <a:ext uri="{FF2B5EF4-FFF2-40B4-BE49-F238E27FC236}">
                <a16:creationId xmlns:a16="http://schemas.microsoft.com/office/drawing/2014/main" id="{8E5822D6-19F1-F948-B54B-D2740F4826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009A761-511D-8045-A60F-98DEDDEFC0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064A6-A254-7D47-AFB8-FF3E051ADFE3}" type="slidenum">
              <a:rPr kumimoji="1" lang="zh-CN" altLang="en-US" smtClean="0"/>
              <a:t>‹#›</a:t>
            </a:fld>
            <a:endParaRPr kumimoji="1" lang="zh-CN" altLang="en-US"/>
          </a:p>
        </p:txBody>
      </p:sp>
    </p:spTree>
    <p:extLst>
      <p:ext uri="{BB962C8B-B14F-4D97-AF65-F5344CB8AC3E}">
        <p14:creationId xmlns:p14="http://schemas.microsoft.com/office/powerpoint/2010/main" val="2178041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esearchgate.net/publication/333186315_Urban_Traffic_Prediction_from_Spatio-Temporal_Data_Using_Deep_Meta_Learn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0.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image" Target="../media/image10.emf"/><Relationship Id="rId10" Type="http://schemas.openxmlformats.org/officeDocument/2006/relationships/image" Target="../media/image19.png"/><Relationship Id="rId4" Type="http://schemas.openxmlformats.org/officeDocument/2006/relationships/oleObject" Target="../embeddings/oleObject1.bin"/><Relationship Id="rId9"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8.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2.emf"/><Relationship Id="rId5" Type="http://schemas.openxmlformats.org/officeDocument/2006/relationships/image" Target="../media/image14.png"/><Relationship Id="rId10" Type="http://schemas.openxmlformats.org/officeDocument/2006/relationships/oleObject" Target="../embeddings/oleObject3.bin"/><Relationship Id="rId4" Type="http://schemas.openxmlformats.org/officeDocument/2006/relationships/image" Target="../media/image13.png"/><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9.xml"/><Relationship Id="rId7" Type="http://schemas.openxmlformats.org/officeDocument/2006/relationships/oleObject" Target="../embeddings/oleObject5.bin"/><Relationship Id="rId12"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6.emf"/><Relationship Id="rId4" Type="http://schemas.openxmlformats.org/officeDocument/2006/relationships/image" Target="../media/image18.png"/><Relationship Id="rId9"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2D37F-7D98-E848-8A32-E76887F0986C}"/>
              </a:ext>
            </a:extLst>
          </p:cNvPr>
          <p:cNvSpPr>
            <a:spLocks noGrp="1"/>
          </p:cNvSpPr>
          <p:nvPr>
            <p:ph type="ctrTitle"/>
          </p:nvPr>
        </p:nvSpPr>
        <p:spPr>
          <a:xfrm>
            <a:off x="1524000" y="675795"/>
            <a:ext cx="9144000" cy="2387600"/>
          </a:xfrm>
        </p:spPr>
        <p:txBody>
          <a:bodyPr>
            <a:normAutofit/>
          </a:bodyPr>
          <a:lstStyle/>
          <a:p>
            <a:r>
              <a:rPr kumimoji="1" lang="en-US" altLang="zh-CN" sz="3200" dirty="0"/>
              <a:t>Urban Traffic Prediction from </a:t>
            </a:r>
            <a:r>
              <a:rPr kumimoji="1" lang="en-US" altLang="zh-CN" sz="3200" dirty="0" err="1"/>
              <a:t>Spatio</a:t>
            </a:r>
            <a:r>
              <a:rPr kumimoji="1" lang="en-US" altLang="zh-CN" sz="3200" dirty="0"/>
              <a:t>-Temporal Data Using Deep Meta Learning——</a:t>
            </a:r>
            <a:r>
              <a:rPr kumimoji="1" lang="en-US" altLang="zh-CN" sz="3200" dirty="0" err="1"/>
              <a:t>Zheyi</a:t>
            </a:r>
            <a:r>
              <a:rPr kumimoji="1" lang="zh-CN" altLang="en-US" sz="3200" dirty="0"/>
              <a:t> </a:t>
            </a:r>
            <a:r>
              <a:rPr kumimoji="1" lang="en-US" altLang="zh-CN" sz="3200" dirty="0"/>
              <a:t>Pan SIGKDD</a:t>
            </a:r>
            <a:endParaRPr kumimoji="1" lang="zh-CN" altLang="en-US" sz="3200" dirty="0"/>
          </a:p>
        </p:txBody>
      </p:sp>
      <p:sp>
        <p:nvSpPr>
          <p:cNvPr id="3" name="副标题 2">
            <a:extLst>
              <a:ext uri="{FF2B5EF4-FFF2-40B4-BE49-F238E27FC236}">
                <a16:creationId xmlns:a16="http://schemas.microsoft.com/office/drawing/2014/main" id="{DB91BD61-714A-1342-8A39-879B075FD015}"/>
              </a:ext>
            </a:extLst>
          </p:cNvPr>
          <p:cNvSpPr>
            <a:spLocks noGrp="1"/>
          </p:cNvSpPr>
          <p:nvPr>
            <p:ph type="subTitle" idx="1"/>
          </p:nvPr>
        </p:nvSpPr>
        <p:spPr/>
        <p:txBody>
          <a:bodyPr>
            <a:normAutofit/>
          </a:bodyPr>
          <a:lstStyle/>
          <a:p>
            <a:endParaRPr kumimoji="1" lang="en-US" altLang="zh-CN" sz="1100" dirty="0"/>
          </a:p>
          <a:p>
            <a:r>
              <a:rPr kumimoji="1" lang="en-US" altLang="zh-CN" sz="2000" dirty="0"/>
              <a:t>Zhu</a:t>
            </a:r>
            <a:r>
              <a:rPr kumimoji="1" lang="zh-CN" altLang="en-US" sz="2000" dirty="0"/>
              <a:t> </a:t>
            </a:r>
            <a:r>
              <a:rPr kumimoji="1" lang="en-US" altLang="zh-CN" sz="2000" dirty="0" err="1"/>
              <a:t>wei</a:t>
            </a:r>
            <a:endParaRPr kumimoji="1" lang="en-US" altLang="zh-CN" sz="1100" dirty="0"/>
          </a:p>
          <a:p>
            <a:endParaRPr kumimoji="1" lang="en-US" altLang="zh-CN" sz="1100" dirty="0"/>
          </a:p>
          <a:p>
            <a:endParaRPr kumimoji="1" lang="en-US" altLang="zh-CN" sz="1100" dirty="0"/>
          </a:p>
          <a:p>
            <a:r>
              <a:rPr kumimoji="1" lang="en-US" altLang="zh-CN" sz="1100" dirty="0">
                <a:hlinkClick r:id="rId3"/>
              </a:rPr>
              <a:t>https://www.researchgate.net/publication/333186315_Urban_Traffic_Prediction_from_Spatio-Temporal_Data_Using_Deep_Meta_Learning</a:t>
            </a:r>
            <a:endParaRPr kumimoji="1" lang="en-US" altLang="zh-CN" sz="1100" dirty="0"/>
          </a:p>
          <a:p>
            <a:endParaRPr kumimoji="1" lang="en-US" altLang="zh-CN" sz="1100" dirty="0"/>
          </a:p>
          <a:p>
            <a:endParaRPr kumimoji="1" lang="zh-CN" altLang="en-US" sz="1100" dirty="0"/>
          </a:p>
        </p:txBody>
      </p:sp>
    </p:spTree>
    <p:extLst>
      <p:ext uri="{BB962C8B-B14F-4D97-AF65-F5344CB8AC3E}">
        <p14:creationId xmlns:p14="http://schemas.microsoft.com/office/powerpoint/2010/main" val="3779287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——Meta Recurrent Neural Network</a:t>
            </a:r>
            <a:endParaRPr kumimoji="1" lang="zh-CN" altLang="en-US" sz="3200" dirty="0"/>
          </a:p>
        </p:txBody>
      </p:sp>
      <p:graphicFrame>
        <p:nvGraphicFramePr>
          <p:cNvPr id="13" name="对象 1">
            <a:hlinkClick r:id="" action="ppaction://ole?verb=1"/>
            <a:extLst>
              <a:ext uri="{FF2B5EF4-FFF2-40B4-BE49-F238E27FC236}">
                <a16:creationId xmlns:a16="http://schemas.microsoft.com/office/drawing/2014/main" id="{8922B2F8-67C1-2745-B195-72CD83ACBD46}"/>
              </a:ext>
            </a:extLst>
          </p:cNvPr>
          <p:cNvGraphicFramePr>
            <a:graphicFrameLocks noChangeAspect="1"/>
          </p:cNvGraphicFramePr>
          <p:nvPr/>
        </p:nvGraphicFramePr>
        <p:xfrm>
          <a:off x="2787650" y="4013246"/>
          <a:ext cx="5346258" cy="580142"/>
        </p:xfrm>
        <a:graphic>
          <a:graphicData uri="http://schemas.openxmlformats.org/presentationml/2006/ole">
            <mc:AlternateContent xmlns:mc="http://schemas.openxmlformats.org/markup-compatibility/2006">
              <mc:Choice xmlns:v="urn:schemas-microsoft-com:vml" Requires="v">
                <p:oleObj spid="_x0000_s3295" r:id="rId4" imgW="51206400" imgH="5562600" progId="Equation.KSEE3">
                  <p:embed/>
                </p:oleObj>
              </mc:Choice>
              <mc:Fallback>
                <p:oleObj r:id="rId4" imgW="51206400" imgH="5562600" progId="Equation.KSEE3">
                  <p:embed/>
                  <p:pic>
                    <p:nvPicPr>
                      <p:cNvPr id="13" name="对象 1">
                        <a:hlinkClick r:id="" action="ppaction://ole?verb=1"/>
                        <a:extLst>
                          <a:ext uri="{FF2B5EF4-FFF2-40B4-BE49-F238E27FC236}">
                            <a16:creationId xmlns:a16="http://schemas.microsoft.com/office/drawing/2014/main" id="{8922B2F8-67C1-2745-B195-72CD83ACB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650" y="4013246"/>
                        <a:ext cx="5346258" cy="580142"/>
                      </a:xfrm>
                      <a:prstGeom prst="rect">
                        <a:avLst/>
                      </a:prstGeom>
                      <a:noFill/>
                      <a:ln>
                        <a:noFill/>
                      </a:ln>
                    </p:spPr>
                  </p:pic>
                </p:oleObj>
              </mc:Fallback>
            </mc:AlternateContent>
          </a:graphicData>
        </a:graphic>
      </p:graphicFrame>
      <p:graphicFrame>
        <p:nvGraphicFramePr>
          <p:cNvPr id="14" name="对象 2">
            <a:hlinkClick r:id="" action="ppaction://ole?verb=1"/>
            <a:extLst>
              <a:ext uri="{FF2B5EF4-FFF2-40B4-BE49-F238E27FC236}">
                <a16:creationId xmlns:a16="http://schemas.microsoft.com/office/drawing/2014/main" id="{C2A384FC-B7A0-1942-AFBA-D928D50E682F}"/>
              </a:ext>
            </a:extLst>
          </p:cNvPr>
          <p:cNvGraphicFramePr>
            <a:graphicFrameLocks noChangeAspect="1"/>
          </p:cNvGraphicFramePr>
          <p:nvPr/>
        </p:nvGraphicFramePr>
        <p:xfrm>
          <a:off x="2787650" y="4615310"/>
          <a:ext cx="5346258" cy="588261"/>
        </p:xfrm>
        <a:graphic>
          <a:graphicData uri="http://schemas.openxmlformats.org/presentationml/2006/ole">
            <mc:AlternateContent xmlns:mc="http://schemas.openxmlformats.org/markup-compatibility/2006">
              <mc:Choice xmlns:v="urn:schemas-microsoft-com:vml" Requires="v">
                <p:oleObj spid="_x0000_s3296" r:id="rId6" imgW="50609500" imgH="5562600" progId="Equation.KSEE3">
                  <p:embed/>
                </p:oleObj>
              </mc:Choice>
              <mc:Fallback>
                <p:oleObj r:id="rId6" imgW="50609500" imgH="5562600" progId="Equation.KSEE3">
                  <p:embed/>
                  <p:pic>
                    <p:nvPicPr>
                      <p:cNvPr id="14" name="对象 2">
                        <a:hlinkClick r:id="" action="ppaction://ole?verb=1"/>
                        <a:extLst>
                          <a:ext uri="{FF2B5EF4-FFF2-40B4-BE49-F238E27FC236}">
                            <a16:creationId xmlns:a16="http://schemas.microsoft.com/office/drawing/2014/main" id="{C2A384FC-B7A0-1942-AFBA-D928D50E68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650" y="4615310"/>
                        <a:ext cx="5346258" cy="588261"/>
                      </a:xfrm>
                      <a:prstGeom prst="rect">
                        <a:avLst/>
                      </a:prstGeom>
                      <a:noFill/>
                      <a:ln>
                        <a:noFill/>
                      </a:ln>
                    </p:spPr>
                  </p:pic>
                </p:oleObj>
              </mc:Fallback>
            </mc:AlternateContent>
          </a:graphicData>
        </a:graphic>
      </p:graphicFrame>
      <p:graphicFrame>
        <p:nvGraphicFramePr>
          <p:cNvPr id="15" name="对象 4">
            <a:hlinkClick r:id="" action="ppaction://ole?verb=1"/>
            <a:extLst>
              <a:ext uri="{FF2B5EF4-FFF2-40B4-BE49-F238E27FC236}">
                <a16:creationId xmlns:a16="http://schemas.microsoft.com/office/drawing/2014/main" id="{32D22D94-6C12-BB44-9CDC-D668E39B0BEC}"/>
              </a:ext>
            </a:extLst>
          </p:cNvPr>
          <p:cNvGraphicFramePr>
            <a:graphicFrameLocks noChangeAspect="1"/>
          </p:cNvGraphicFramePr>
          <p:nvPr/>
        </p:nvGraphicFramePr>
        <p:xfrm>
          <a:off x="2304311" y="5237050"/>
          <a:ext cx="6733363" cy="526307"/>
        </p:xfrm>
        <a:graphic>
          <a:graphicData uri="http://schemas.openxmlformats.org/presentationml/2006/ole">
            <mc:AlternateContent xmlns:mc="http://schemas.openxmlformats.org/markup-compatibility/2006">
              <mc:Choice xmlns:v="urn:schemas-microsoft-com:vml" Requires="v">
                <p:oleObj spid="_x0000_s3297" r:id="rId8" imgW="71094600" imgH="5562600" progId="Equation.KSEE3">
                  <p:embed/>
                </p:oleObj>
              </mc:Choice>
              <mc:Fallback>
                <p:oleObj r:id="rId8" imgW="71094600" imgH="5562600" progId="Equation.KSEE3">
                  <p:embed/>
                  <p:pic>
                    <p:nvPicPr>
                      <p:cNvPr id="15" name="对象 4">
                        <a:hlinkClick r:id="" action="ppaction://ole?verb=1"/>
                        <a:extLst>
                          <a:ext uri="{FF2B5EF4-FFF2-40B4-BE49-F238E27FC236}">
                            <a16:creationId xmlns:a16="http://schemas.microsoft.com/office/drawing/2014/main" id="{32D22D94-6C12-BB44-9CDC-D668E39B0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4311" y="5237050"/>
                        <a:ext cx="6733363" cy="526307"/>
                      </a:xfrm>
                      <a:prstGeom prst="rect">
                        <a:avLst/>
                      </a:prstGeom>
                      <a:noFill/>
                      <a:ln>
                        <a:noFill/>
                      </a:ln>
                    </p:spPr>
                  </p:pic>
                </p:oleObj>
              </mc:Fallback>
            </mc:AlternateContent>
          </a:graphicData>
        </a:graphic>
      </p:graphicFrame>
      <p:pic>
        <p:nvPicPr>
          <p:cNvPr id="9" name="图片 8">
            <a:extLst>
              <a:ext uri="{FF2B5EF4-FFF2-40B4-BE49-F238E27FC236}">
                <a16:creationId xmlns:a16="http://schemas.microsoft.com/office/drawing/2014/main" id="{2FB0D27F-DDF2-C246-AF18-1A73B02D25F5}"/>
              </a:ext>
            </a:extLst>
          </p:cNvPr>
          <p:cNvPicPr>
            <a:picLocks noChangeAspect="1"/>
          </p:cNvPicPr>
          <p:nvPr/>
        </p:nvPicPr>
        <p:blipFill>
          <a:blip r:embed="rId10"/>
          <a:stretch>
            <a:fillRect/>
          </a:stretch>
        </p:blipFill>
        <p:spPr>
          <a:xfrm>
            <a:off x="1504727" y="1294472"/>
            <a:ext cx="7932921" cy="2658601"/>
          </a:xfrm>
          <a:prstGeom prst="rect">
            <a:avLst/>
          </a:prstGeom>
        </p:spPr>
      </p:pic>
    </p:spTree>
    <p:extLst>
      <p:ext uri="{BB962C8B-B14F-4D97-AF65-F5344CB8AC3E}">
        <p14:creationId xmlns:p14="http://schemas.microsoft.com/office/powerpoint/2010/main" val="14521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——Evaluation</a:t>
            </a:r>
            <a:endParaRPr kumimoji="1" lang="zh-CN" altLang="en-US" sz="3200" dirty="0"/>
          </a:p>
        </p:txBody>
      </p:sp>
      <p:pic>
        <p:nvPicPr>
          <p:cNvPr id="3" name="图片 2">
            <a:extLst>
              <a:ext uri="{FF2B5EF4-FFF2-40B4-BE49-F238E27FC236}">
                <a16:creationId xmlns:a16="http://schemas.microsoft.com/office/drawing/2014/main" id="{84069332-906A-624D-A9C2-F8DE7C9EB0A4}"/>
              </a:ext>
            </a:extLst>
          </p:cNvPr>
          <p:cNvPicPr>
            <a:picLocks noChangeAspect="1"/>
          </p:cNvPicPr>
          <p:nvPr/>
        </p:nvPicPr>
        <p:blipFill>
          <a:blip r:embed="rId3"/>
          <a:stretch>
            <a:fillRect/>
          </a:stretch>
        </p:blipFill>
        <p:spPr>
          <a:xfrm>
            <a:off x="5780570" y="2045659"/>
            <a:ext cx="5789626" cy="2615314"/>
          </a:xfrm>
          <a:prstGeom prst="rect">
            <a:avLst/>
          </a:prstGeom>
        </p:spPr>
      </p:pic>
      <p:sp>
        <p:nvSpPr>
          <p:cNvPr id="6" name="文本框 5">
            <a:extLst>
              <a:ext uri="{FF2B5EF4-FFF2-40B4-BE49-F238E27FC236}">
                <a16:creationId xmlns:a16="http://schemas.microsoft.com/office/drawing/2014/main" id="{D2F2AAC8-210A-3A49-86E8-3EB36050E1CE}"/>
              </a:ext>
            </a:extLst>
          </p:cNvPr>
          <p:cNvSpPr txBox="1"/>
          <p:nvPr/>
        </p:nvSpPr>
        <p:spPr>
          <a:xfrm>
            <a:off x="893135" y="1676327"/>
            <a:ext cx="2266967" cy="646331"/>
          </a:xfrm>
          <a:prstGeom prst="rect">
            <a:avLst/>
          </a:prstGeom>
          <a:noFill/>
        </p:spPr>
        <p:txBody>
          <a:bodyPr wrap="none" rtlCol="0">
            <a:spAutoFit/>
          </a:bodyPr>
          <a:lstStyle/>
          <a:p>
            <a:r>
              <a:rPr kumimoji="1" lang="en-US" altLang="zh-CN" dirty="0"/>
              <a:t>Datasets : </a:t>
            </a:r>
          </a:p>
          <a:p>
            <a:r>
              <a:rPr kumimoji="1" lang="en-US" altLang="zh-CN" dirty="0"/>
              <a:t>    </a:t>
            </a:r>
            <a:r>
              <a:rPr kumimoji="1" lang="en-US" altLang="zh-CN" dirty="0" err="1"/>
              <a:t>TaxiBJ</a:t>
            </a:r>
            <a:r>
              <a:rPr kumimoji="1" lang="en-US" altLang="zh-CN" dirty="0"/>
              <a:t> &amp; METR-LA</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335F314-C06A-E44A-818E-BA503AD5FB8A}"/>
                  </a:ext>
                </a:extLst>
              </p:cNvPr>
              <p:cNvSpPr txBox="1"/>
              <p:nvPr/>
            </p:nvSpPr>
            <p:spPr>
              <a:xfrm>
                <a:off x="893135" y="2467419"/>
                <a:ext cx="2622834" cy="1038939"/>
              </a:xfrm>
              <a:prstGeom prst="rect">
                <a:avLst/>
              </a:prstGeom>
              <a:noFill/>
            </p:spPr>
            <p:txBody>
              <a:bodyPr wrap="none" rtlCol="0">
                <a:spAutoFit/>
              </a:bodyPr>
              <a:lstStyle/>
              <a:p>
                <a:r>
                  <a:rPr kumimoji="1" lang="en-US" altLang="zh-CN" dirty="0"/>
                  <a:t>Metrics:</a:t>
                </a:r>
              </a:p>
              <a:p>
                <a:r>
                  <a:rPr kumimoji="1" lang="en-US" altLang="zh-CN" dirty="0"/>
                  <a:t>    MAE=</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𝑛</m:t>
                        </m:r>
                      </m:den>
                    </m:f>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𝑖</m:t>
                            </m:r>
                          </m:sub>
                          <m:sup>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e>
                    </m:nary>
                  </m:oMath>
                </a14:m>
                <a:endParaRPr kumimoji="1" lang="en-US" altLang="zh-CN" dirty="0"/>
              </a:p>
              <a:p>
                <a:r>
                  <a:rPr kumimoji="1" lang="en-US" altLang="zh-CN" dirty="0"/>
                  <a:t>    RMSE:</a:t>
                </a:r>
                <a:r>
                  <a:rPr kumimoji="1" lang="zh-CN" altLang="en-US" dirty="0"/>
                  <a:t>均方跟误差</a:t>
                </a:r>
                <a:endParaRPr kumimoji="1" lang="en-US" altLang="zh-CN" dirty="0"/>
              </a:p>
            </p:txBody>
          </p:sp>
        </mc:Choice>
        <mc:Fallback xmlns="">
          <p:sp>
            <p:nvSpPr>
              <p:cNvPr id="7" name="文本框 6">
                <a:extLst>
                  <a:ext uri="{FF2B5EF4-FFF2-40B4-BE49-F238E27FC236}">
                    <a16:creationId xmlns:a16="http://schemas.microsoft.com/office/drawing/2014/main" id="{6335F314-C06A-E44A-818E-BA503AD5FB8A}"/>
                  </a:ext>
                </a:extLst>
              </p:cNvPr>
              <p:cNvSpPr txBox="1">
                <a:spLocks noRot="1" noChangeAspect="1" noMove="1" noResize="1" noEditPoints="1" noAdjustHandles="1" noChangeArrowheads="1" noChangeShapeType="1" noTextEdit="1"/>
              </p:cNvSpPr>
              <p:nvPr/>
            </p:nvSpPr>
            <p:spPr>
              <a:xfrm>
                <a:off x="893135" y="2467419"/>
                <a:ext cx="2622834" cy="1038939"/>
              </a:xfrm>
              <a:prstGeom prst="rect">
                <a:avLst/>
              </a:prstGeom>
              <a:blipFill>
                <a:blip r:embed="rId4"/>
                <a:stretch>
                  <a:fillRect l="-1932" t="-9756" b="-2926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BB0BB9D-3691-3A46-A177-C5213524CC80}"/>
              </a:ext>
            </a:extLst>
          </p:cNvPr>
          <p:cNvSpPr txBox="1"/>
          <p:nvPr/>
        </p:nvSpPr>
        <p:spPr>
          <a:xfrm>
            <a:off x="893135" y="3752383"/>
            <a:ext cx="4761240" cy="1477328"/>
          </a:xfrm>
          <a:prstGeom prst="rect">
            <a:avLst/>
          </a:prstGeom>
          <a:noFill/>
        </p:spPr>
        <p:txBody>
          <a:bodyPr wrap="none" rtlCol="0">
            <a:spAutoFit/>
          </a:bodyPr>
          <a:lstStyle/>
          <a:p>
            <a:r>
              <a:rPr kumimoji="1" lang="en-US" altLang="zh-CN" dirty="0"/>
              <a:t>Baseline:</a:t>
            </a:r>
          </a:p>
          <a:p>
            <a:r>
              <a:rPr kumimoji="1" lang="en-US" altLang="zh-CN" dirty="0"/>
              <a:t>    Statistics models : Historical average ARIMA</a:t>
            </a:r>
          </a:p>
          <a:p>
            <a:r>
              <a:rPr kumimoji="1" lang="en-US" altLang="zh-CN" dirty="0"/>
              <a:t>    Tree model : GBRT</a:t>
            </a:r>
          </a:p>
          <a:p>
            <a:r>
              <a:rPr kumimoji="1" lang="en-US" altLang="zh-CN" dirty="0"/>
              <a:t>    Deep models : Seq2Seq</a:t>
            </a:r>
            <a:r>
              <a:rPr kumimoji="1" lang="zh-CN" altLang="en-US" dirty="0"/>
              <a:t>、</a:t>
            </a:r>
            <a:r>
              <a:rPr kumimoji="1" lang="en-US" altLang="zh-CN" dirty="0"/>
              <a:t>GAT-Seq2Seq</a:t>
            </a:r>
            <a:r>
              <a:rPr kumimoji="1" lang="zh-CN" altLang="en-US" dirty="0"/>
              <a:t>、</a:t>
            </a:r>
            <a:endParaRPr kumimoji="1" lang="en-US" altLang="zh-CN" dirty="0"/>
          </a:p>
          <a:p>
            <a:r>
              <a:rPr kumimoji="1" lang="en-US" altLang="zh-CN" dirty="0"/>
              <a:t>ST-</a:t>
            </a:r>
            <a:r>
              <a:rPr kumimoji="1" lang="en-US" altLang="zh-CN" dirty="0" err="1"/>
              <a:t>ResNet</a:t>
            </a:r>
            <a:r>
              <a:rPr kumimoji="1" lang="zh-CN" altLang="en-US" dirty="0"/>
              <a:t>、</a:t>
            </a:r>
            <a:r>
              <a:rPr kumimoji="1" lang="en-US" altLang="zh-CN" dirty="0"/>
              <a:t>DCRNN</a:t>
            </a:r>
          </a:p>
        </p:txBody>
      </p:sp>
    </p:spTree>
    <p:extLst>
      <p:ext uri="{BB962C8B-B14F-4D97-AF65-F5344CB8AC3E}">
        <p14:creationId xmlns:p14="http://schemas.microsoft.com/office/powerpoint/2010/main" val="84093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——Evaluation</a:t>
            </a:r>
            <a:endParaRPr kumimoji="1" lang="zh-CN" altLang="en-US" sz="3200" dirty="0"/>
          </a:p>
        </p:txBody>
      </p:sp>
      <p:pic>
        <p:nvPicPr>
          <p:cNvPr id="5" name="图片 4">
            <a:extLst>
              <a:ext uri="{FF2B5EF4-FFF2-40B4-BE49-F238E27FC236}">
                <a16:creationId xmlns:a16="http://schemas.microsoft.com/office/drawing/2014/main" id="{B3CBF405-4FF3-F648-939A-B8D6101DBBAD}"/>
              </a:ext>
            </a:extLst>
          </p:cNvPr>
          <p:cNvPicPr>
            <a:picLocks noChangeAspect="1"/>
          </p:cNvPicPr>
          <p:nvPr/>
        </p:nvPicPr>
        <p:blipFill>
          <a:blip r:embed="rId3"/>
          <a:stretch>
            <a:fillRect/>
          </a:stretch>
        </p:blipFill>
        <p:spPr>
          <a:xfrm>
            <a:off x="192704" y="1292783"/>
            <a:ext cx="11806592" cy="4804062"/>
          </a:xfrm>
          <a:prstGeom prst="rect">
            <a:avLst/>
          </a:prstGeom>
        </p:spPr>
      </p:pic>
    </p:spTree>
    <p:extLst>
      <p:ext uri="{BB962C8B-B14F-4D97-AF65-F5344CB8AC3E}">
        <p14:creationId xmlns:p14="http://schemas.microsoft.com/office/powerpoint/2010/main" val="786394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——Evaluation</a:t>
            </a:r>
            <a:r>
              <a:rPr kumimoji="1" lang="zh-CN" altLang="en-US" sz="3200" dirty="0"/>
              <a:t> </a:t>
            </a:r>
            <a:r>
              <a:rPr kumimoji="1" lang="en-US" altLang="zh-CN" sz="3200" dirty="0"/>
              <a:t>on</a:t>
            </a:r>
            <a:r>
              <a:rPr kumimoji="1" lang="zh-CN" altLang="en-US" sz="3200" dirty="0"/>
              <a:t> </a:t>
            </a:r>
            <a:r>
              <a:rPr kumimoji="1" lang="en-US" altLang="zh-CN" sz="3200" dirty="0"/>
              <a:t>Meta</a:t>
            </a:r>
            <a:r>
              <a:rPr kumimoji="1" lang="zh-CN" altLang="en-US" sz="3200" dirty="0"/>
              <a:t> </a:t>
            </a:r>
            <a:r>
              <a:rPr kumimoji="1" lang="en-US" altLang="zh-CN" sz="3200" dirty="0"/>
              <a:t>knowledge</a:t>
            </a:r>
            <a:endParaRPr kumimoji="1" lang="zh-CN" altLang="en-US" sz="3200" dirty="0"/>
          </a:p>
        </p:txBody>
      </p:sp>
      <p:sp>
        <p:nvSpPr>
          <p:cNvPr id="2" name="文本框 1">
            <a:extLst>
              <a:ext uri="{FF2B5EF4-FFF2-40B4-BE49-F238E27FC236}">
                <a16:creationId xmlns:a16="http://schemas.microsoft.com/office/drawing/2014/main" id="{14AF095C-C2B0-AD4F-BC92-05108F5B97F7}"/>
              </a:ext>
            </a:extLst>
          </p:cNvPr>
          <p:cNvSpPr txBox="1"/>
          <p:nvPr/>
        </p:nvSpPr>
        <p:spPr>
          <a:xfrm>
            <a:off x="1265275" y="1318437"/>
            <a:ext cx="8255786" cy="923330"/>
          </a:xfrm>
          <a:prstGeom prst="rect">
            <a:avLst/>
          </a:prstGeom>
          <a:noFill/>
        </p:spPr>
        <p:txBody>
          <a:bodyPr wrap="none" rtlCol="0">
            <a:spAutoFit/>
          </a:bodyPr>
          <a:lstStyle/>
          <a:p>
            <a:r>
              <a:rPr kumimoji="1" lang="en-US" altLang="zh-CN" dirty="0"/>
              <a:t>Validate</a:t>
            </a:r>
            <a:r>
              <a:rPr kumimoji="1" lang="zh-CN" altLang="en-US" dirty="0"/>
              <a:t> </a:t>
            </a:r>
            <a:r>
              <a:rPr kumimoji="1" lang="en-US" altLang="zh-CN" dirty="0"/>
              <a:t>that</a:t>
            </a:r>
            <a:r>
              <a:rPr kumimoji="1" lang="zh-CN" altLang="en-US" dirty="0"/>
              <a:t> </a:t>
            </a:r>
            <a:r>
              <a:rPr kumimoji="1" lang="en-US" altLang="zh-CN" dirty="0"/>
              <a:t>meta</a:t>
            </a:r>
            <a:r>
              <a:rPr kumimoji="1" lang="zh-CN" altLang="en-US" dirty="0"/>
              <a:t> </a:t>
            </a:r>
            <a:r>
              <a:rPr kumimoji="1" lang="en-US" altLang="zh-CN" dirty="0"/>
              <a:t>knowledge</a:t>
            </a:r>
            <a:r>
              <a:rPr kumimoji="1" lang="zh-CN" altLang="en-US" dirty="0"/>
              <a:t> </a:t>
            </a:r>
            <a:r>
              <a:rPr kumimoji="1" lang="en-US" altLang="zh-CN" dirty="0"/>
              <a:t>can</a:t>
            </a:r>
            <a:r>
              <a:rPr kumimoji="1" lang="zh-CN" altLang="en-US" dirty="0"/>
              <a:t> </a:t>
            </a:r>
            <a:r>
              <a:rPr kumimoji="1" lang="en-US" altLang="zh-CN" dirty="0"/>
              <a:t>reveal</a:t>
            </a:r>
            <a:r>
              <a:rPr kumimoji="1" lang="zh-CN" altLang="en-US" dirty="0"/>
              <a:t> </a:t>
            </a:r>
            <a:r>
              <a:rPr kumimoji="1" lang="en-US" altLang="zh-CN" dirty="0"/>
              <a:t>the</a:t>
            </a:r>
            <a:r>
              <a:rPr kumimoji="1" lang="zh-CN" altLang="en-US" dirty="0"/>
              <a:t> </a:t>
            </a:r>
            <a:r>
              <a:rPr kumimoji="1" lang="en-US" altLang="zh-CN" dirty="0"/>
              <a:t>similarity</a:t>
            </a:r>
            <a:r>
              <a:rPr kumimoji="1" lang="zh-CN" altLang="en-US" dirty="0"/>
              <a:t> </a:t>
            </a:r>
            <a:r>
              <a:rPr kumimoji="1" lang="en-US" altLang="zh-CN" dirty="0"/>
              <a:t>of</a:t>
            </a:r>
            <a:r>
              <a:rPr kumimoji="1" lang="zh-CN" altLang="en-US" dirty="0"/>
              <a:t> </a:t>
            </a:r>
            <a:r>
              <a:rPr kumimoji="1" lang="en-US" altLang="zh-CN" dirty="0"/>
              <a:t>ST</a:t>
            </a:r>
            <a:r>
              <a:rPr kumimoji="1" lang="zh-CN" altLang="en-US" dirty="0"/>
              <a:t> </a:t>
            </a:r>
            <a:r>
              <a:rPr kumimoji="1" lang="en-US" altLang="zh-CN" dirty="0"/>
              <a:t>correlation</a:t>
            </a:r>
            <a:r>
              <a:rPr kumimoji="1" lang="zh-CN" altLang="en-US" dirty="0"/>
              <a:t> </a:t>
            </a:r>
            <a:r>
              <a:rPr kumimoji="1" lang="en-US" altLang="zh-CN" dirty="0"/>
              <a:t>on</a:t>
            </a:r>
            <a:r>
              <a:rPr kumimoji="1" lang="zh-CN" altLang="en-US" dirty="0"/>
              <a:t> </a:t>
            </a:r>
            <a:r>
              <a:rPr kumimoji="1" lang="en-US" altLang="zh-CN" dirty="0"/>
              <a:t>nodes.</a:t>
            </a:r>
          </a:p>
          <a:p>
            <a:r>
              <a:rPr kumimoji="1" lang="en-US" altLang="zh-CN" dirty="0"/>
              <a:t>    For each node in the embedding space, find its k-nearest neighborhoods.</a:t>
            </a:r>
          </a:p>
          <a:p>
            <a:r>
              <a:rPr kumimoji="1" lang="en-US" altLang="zh-CN" dirty="0"/>
              <a:t>    Calculate the similarity between node &amp; its neighbor based on the test dataset.</a:t>
            </a:r>
          </a:p>
        </p:txBody>
      </p:sp>
      <p:pic>
        <p:nvPicPr>
          <p:cNvPr id="8" name="图片 7">
            <a:extLst>
              <a:ext uri="{FF2B5EF4-FFF2-40B4-BE49-F238E27FC236}">
                <a16:creationId xmlns:a16="http://schemas.microsoft.com/office/drawing/2014/main" id="{D0787CEB-3C4B-734D-A7F5-BB6DEDBFDC1A}"/>
              </a:ext>
            </a:extLst>
          </p:cNvPr>
          <p:cNvPicPr>
            <a:picLocks noChangeAspect="1"/>
          </p:cNvPicPr>
          <p:nvPr/>
        </p:nvPicPr>
        <p:blipFill>
          <a:blip r:embed="rId3"/>
          <a:stretch>
            <a:fillRect/>
          </a:stretch>
        </p:blipFill>
        <p:spPr>
          <a:xfrm>
            <a:off x="706916" y="3378155"/>
            <a:ext cx="3652433" cy="3059505"/>
          </a:xfrm>
          <a:prstGeom prst="rect">
            <a:avLst/>
          </a:prstGeom>
        </p:spPr>
      </p:pic>
      <p:pic>
        <p:nvPicPr>
          <p:cNvPr id="10" name="图片 9">
            <a:extLst>
              <a:ext uri="{FF2B5EF4-FFF2-40B4-BE49-F238E27FC236}">
                <a16:creationId xmlns:a16="http://schemas.microsoft.com/office/drawing/2014/main" id="{B6A01F6F-AFEF-044B-A0BA-F4D6D2EF93D9}"/>
              </a:ext>
            </a:extLst>
          </p:cNvPr>
          <p:cNvPicPr>
            <a:picLocks noChangeAspect="1"/>
          </p:cNvPicPr>
          <p:nvPr/>
        </p:nvPicPr>
        <p:blipFill>
          <a:blip r:embed="rId4"/>
          <a:stretch>
            <a:fillRect/>
          </a:stretch>
        </p:blipFill>
        <p:spPr>
          <a:xfrm>
            <a:off x="797588" y="2241767"/>
            <a:ext cx="4673600" cy="876300"/>
          </a:xfrm>
          <a:prstGeom prst="rect">
            <a:avLst/>
          </a:prstGeom>
        </p:spPr>
      </p:pic>
      <p:pic>
        <p:nvPicPr>
          <p:cNvPr id="12" name="图片 11">
            <a:extLst>
              <a:ext uri="{FF2B5EF4-FFF2-40B4-BE49-F238E27FC236}">
                <a16:creationId xmlns:a16="http://schemas.microsoft.com/office/drawing/2014/main" id="{04FB2AD0-FE14-AB48-A443-6CE2F6B4DEF8}"/>
              </a:ext>
            </a:extLst>
          </p:cNvPr>
          <p:cNvPicPr>
            <a:picLocks noChangeAspect="1"/>
          </p:cNvPicPr>
          <p:nvPr/>
        </p:nvPicPr>
        <p:blipFill>
          <a:blip r:embed="rId5"/>
          <a:stretch>
            <a:fillRect/>
          </a:stretch>
        </p:blipFill>
        <p:spPr>
          <a:xfrm>
            <a:off x="5471188" y="2250697"/>
            <a:ext cx="5359400" cy="914400"/>
          </a:xfrm>
          <a:prstGeom prst="rect">
            <a:avLst/>
          </a:prstGeom>
        </p:spPr>
      </p:pic>
      <p:pic>
        <p:nvPicPr>
          <p:cNvPr id="14" name="图片 13">
            <a:extLst>
              <a:ext uri="{FF2B5EF4-FFF2-40B4-BE49-F238E27FC236}">
                <a16:creationId xmlns:a16="http://schemas.microsoft.com/office/drawing/2014/main" id="{50EABAEE-48F0-8541-8233-88E761471D0E}"/>
              </a:ext>
            </a:extLst>
          </p:cNvPr>
          <p:cNvPicPr>
            <a:picLocks noChangeAspect="1"/>
          </p:cNvPicPr>
          <p:nvPr/>
        </p:nvPicPr>
        <p:blipFill>
          <a:blip r:embed="rId6"/>
          <a:stretch>
            <a:fillRect/>
          </a:stretch>
        </p:blipFill>
        <p:spPr>
          <a:xfrm>
            <a:off x="4880344" y="3378155"/>
            <a:ext cx="6796209" cy="2946917"/>
          </a:xfrm>
          <a:prstGeom prst="rect">
            <a:avLst/>
          </a:prstGeom>
        </p:spPr>
      </p:pic>
    </p:spTree>
    <p:extLst>
      <p:ext uri="{BB962C8B-B14F-4D97-AF65-F5344CB8AC3E}">
        <p14:creationId xmlns:p14="http://schemas.microsoft.com/office/powerpoint/2010/main" val="3508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——Conclusion</a:t>
            </a:r>
            <a:endParaRPr kumimoji="1" lang="zh-CN" altLang="en-US" sz="3200" dirty="0"/>
          </a:p>
        </p:txBody>
      </p:sp>
      <p:sp>
        <p:nvSpPr>
          <p:cNvPr id="2" name="文本框 1">
            <a:extLst>
              <a:ext uri="{FF2B5EF4-FFF2-40B4-BE49-F238E27FC236}">
                <a16:creationId xmlns:a16="http://schemas.microsoft.com/office/drawing/2014/main" id="{7C69902F-BF31-0A42-ADAB-84CA3CAD3393}"/>
              </a:ext>
            </a:extLst>
          </p:cNvPr>
          <p:cNvSpPr txBox="1"/>
          <p:nvPr/>
        </p:nvSpPr>
        <p:spPr>
          <a:xfrm>
            <a:off x="2039004" y="2371061"/>
            <a:ext cx="8390438" cy="1477328"/>
          </a:xfrm>
          <a:prstGeom prst="rect">
            <a:avLst/>
          </a:prstGeom>
          <a:noFill/>
        </p:spPr>
        <p:txBody>
          <a:bodyPr wrap="none" rtlCol="0">
            <a:spAutoFit/>
          </a:bodyPr>
          <a:lstStyle/>
          <a:p>
            <a:r>
              <a:rPr kumimoji="1" lang="en-US" altLang="zh-CN" dirty="0"/>
              <a:t>1.Propose</a:t>
            </a:r>
            <a:r>
              <a:rPr kumimoji="1" lang="zh-CN" altLang="en-US" dirty="0"/>
              <a:t> </a:t>
            </a:r>
            <a:r>
              <a:rPr kumimoji="1" lang="en-US" altLang="zh-CN" dirty="0"/>
              <a:t>deep</a:t>
            </a:r>
            <a:r>
              <a:rPr kumimoji="1" lang="zh-CN" altLang="en-US" dirty="0"/>
              <a:t> </a:t>
            </a:r>
            <a:r>
              <a:rPr kumimoji="1" lang="en-US" altLang="zh-CN" dirty="0"/>
              <a:t>meta</a:t>
            </a:r>
            <a:r>
              <a:rPr kumimoji="1" lang="zh-CN" altLang="en-US" dirty="0"/>
              <a:t> </a:t>
            </a:r>
            <a:r>
              <a:rPr kumimoji="1" lang="en-US" altLang="zh-CN" dirty="0"/>
              <a:t>learning</a:t>
            </a:r>
            <a:r>
              <a:rPr kumimoji="1" lang="zh-CN" altLang="en-US" dirty="0"/>
              <a:t> </a:t>
            </a:r>
            <a:r>
              <a:rPr kumimoji="1" lang="en-US" altLang="zh-CN" dirty="0"/>
              <a:t>based</a:t>
            </a:r>
            <a:r>
              <a:rPr kumimoji="1" lang="zh-CN" altLang="en-US" dirty="0"/>
              <a:t> </a:t>
            </a:r>
            <a:r>
              <a:rPr kumimoji="1" lang="en-US" altLang="zh-CN" dirty="0"/>
              <a:t>framework</a:t>
            </a:r>
            <a:r>
              <a:rPr kumimoji="1" lang="zh-CN" altLang="en-US" dirty="0"/>
              <a:t> </a:t>
            </a:r>
            <a:r>
              <a:rPr kumimoji="1" lang="en-US" altLang="zh-CN" dirty="0"/>
              <a:t>for</a:t>
            </a:r>
            <a:r>
              <a:rPr kumimoji="1" lang="zh-CN" altLang="en-US" dirty="0"/>
              <a:t> </a:t>
            </a:r>
            <a:r>
              <a:rPr kumimoji="1" lang="en-US" altLang="zh-CN" dirty="0" err="1"/>
              <a:t>spatio</a:t>
            </a:r>
            <a:r>
              <a:rPr kumimoji="1" lang="en-US" altLang="zh-CN" dirty="0"/>
              <a:t>-temporal</a:t>
            </a:r>
            <a:r>
              <a:rPr kumimoji="1" lang="zh-CN" altLang="en-US" dirty="0"/>
              <a:t> </a:t>
            </a:r>
            <a:r>
              <a:rPr kumimoji="1" lang="en-US" altLang="zh-CN" dirty="0"/>
              <a:t>data.</a:t>
            </a:r>
          </a:p>
          <a:p>
            <a:endParaRPr kumimoji="1" lang="en-US" altLang="zh-CN" dirty="0"/>
          </a:p>
          <a:p>
            <a:r>
              <a:rPr kumimoji="1" lang="en-US" altLang="zh-CN" dirty="0"/>
              <a:t>2.Propose</a:t>
            </a:r>
            <a:r>
              <a:rPr kumimoji="1" lang="zh-CN" altLang="en-US" dirty="0"/>
              <a:t> </a:t>
            </a:r>
            <a:r>
              <a:rPr kumimoji="1" lang="en-US" altLang="zh-CN" dirty="0"/>
              <a:t>Meta</a:t>
            </a:r>
            <a:r>
              <a:rPr kumimoji="1" lang="zh-CN" altLang="en-US" dirty="0"/>
              <a:t> </a:t>
            </a:r>
            <a:r>
              <a:rPr kumimoji="1" lang="en-US" altLang="zh-CN" dirty="0"/>
              <a:t>Graph</a:t>
            </a:r>
            <a:r>
              <a:rPr kumimoji="1" lang="zh-CN" altLang="en-US" dirty="0"/>
              <a:t> </a:t>
            </a:r>
            <a:r>
              <a:rPr kumimoji="1" lang="en-US" altLang="zh-CN" dirty="0"/>
              <a:t>Attention</a:t>
            </a:r>
            <a:r>
              <a:rPr kumimoji="1" lang="zh-CN" altLang="en-US" dirty="0"/>
              <a:t> </a:t>
            </a:r>
            <a:r>
              <a:rPr kumimoji="1" lang="en-US" altLang="zh-CN" dirty="0"/>
              <a:t>Network</a:t>
            </a:r>
            <a:r>
              <a:rPr kumimoji="1" lang="zh-CN" altLang="en-US" dirty="0"/>
              <a:t> </a:t>
            </a:r>
            <a:r>
              <a:rPr kumimoji="1" lang="en-US" altLang="zh-CN" dirty="0"/>
              <a:t>for</a:t>
            </a:r>
            <a:r>
              <a:rPr kumimoji="1" lang="zh-CN" altLang="en-US" dirty="0"/>
              <a:t> </a:t>
            </a:r>
            <a:r>
              <a:rPr kumimoji="1" lang="en-US" altLang="zh-CN" dirty="0"/>
              <a:t>modeling</a:t>
            </a:r>
            <a:r>
              <a:rPr kumimoji="1" lang="zh-CN" altLang="en-US" dirty="0"/>
              <a:t> </a:t>
            </a:r>
            <a:r>
              <a:rPr kumimoji="1" lang="en-US" altLang="zh-CN" dirty="0"/>
              <a:t>diverse</a:t>
            </a:r>
            <a:r>
              <a:rPr kumimoji="1" lang="zh-CN" altLang="en-US" dirty="0"/>
              <a:t> </a:t>
            </a:r>
            <a:r>
              <a:rPr kumimoji="1" lang="en-US" altLang="zh-CN" dirty="0"/>
              <a:t>spatial</a:t>
            </a:r>
            <a:r>
              <a:rPr kumimoji="1" lang="zh-CN" altLang="en-US" dirty="0"/>
              <a:t> </a:t>
            </a:r>
            <a:r>
              <a:rPr kumimoji="1" lang="en-US" altLang="zh-CN" dirty="0"/>
              <a:t>correlations.</a:t>
            </a:r>
          </a:p>
          <a:p>
            <a:endParaRPr kumimoji="1" lang="en-US" altLang="zh-CN" dirty="0"/>
          </a:p>
          <a:p>
            <a:r>
              <a:rPr kumimoji="1" lang="en-US" altLang="zh-CN" dirty="0"/>
              <a:t>3.Propose Meta Gated Recurrent Unit for modeling diverse temporal correlations.</a:t>
            </a:r>
            <a:endParaRPr kumimoji="1" lang="zh-CN" altLang="en-US" dirty="0"/>
          </a:p>
        </p:txBody>
      </p:sp>
    </p:spTree>
    <p:extLst>
      <p:ext uri="{BB962C8B-B14F-4D97-AF65-F5344CB8AC3E}">
        <p14:creationId xmlns:p14="http://schemas.microsoft.com/office/powerpoint/2010/main" val="273301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CFF6D6E-04E0-8C4E-87D4-8825458FC12C}"/>
              </a:ext>
            </a:extLst>
          </p:cNvPr>
          <p:cNvSpPr txBox="1"/>
          <p:nvPr/>
        </p:nvSpPr>
        <p:spPr>
          <a:xfrm>
            <a:off x="5014614" y="4253023"/>
            <a:ext cx="2162772" cy="830997"/>
          </a:xfrm>
          <a:prstGeom prst="rect">
            <a:avLst/>
          </a:prstGeom>
          <a:noFill/>
        </p:spPr>
        <p:txBody>
          <a:bodyPr wrap="none" rtlCol="0">
            <a:spAutoFit/>
          </a:bodyPr>
          <a:lstStyle/>
          <a:p>
            <a:r>
              <a:rPr kumimoji="1" lang="en-US" altLang="zh-CN" sz="4800" dirty="0"/>
              <a:t>Thanks.</a:t>
            </a:r>
            <a:endParaRPr kumimoji="1" lang="zh-CN" altLang="en-US" sz="4800" dirty="0"/>
          </a:p>
        </p:txBody>
      </p:sp>
      <p:pic>
        <p:nvPicPr>
          <p:cNvPr id="3" name="图片 2">
            <a:extLst>
              <a:ext uri="{FF2B5EF4-FFF2-40B4-BE49-F238E27FC236}">
                <a16:creationId xmlns:a16="http://schemas.microsoft.com/office/drawing/2014/main" id="{CAF2DC21-A476-734A-B999-C643D488D49F}"/>
              </a:ext>
            </a:extLst>
          </p:cNvPr>
          <p:cNvPicPr>
            <a:picLocks noChangeAspect="1"/>
          </p:cNvPicPr>
          <p:nvPr/>
        </p:nvPicPr>
        <p:blipFill>
          <a:blip r:embed="rId3"/>
          <a:stretch>
            <a:fillRect/>
          </a:stretch>
        </p:blipFill>
        <p:spPr>
          <a:xfrm>
            <a:off x="4518911" y="1007406"/>
            <a:ext cx="3154178" cy="3195141"/>
          </a:xfrm>
          <a:prstGeom prst="rect">
            <a:avLst/>
          </a:prstGeom>
        </p:spPr>
      </p:pic>
    </p:spTree>
    <p:extLst>
      <p:ext uri="{BB962C8B-B14F-4D97-AF65-F5344CB8AC3E}">
        <p14:creationId xmlns:p14="http://schemas.microsoft.com/office/powerpoint/2010/main" val="188666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74ED4-2EB0-C944-B3B3-A3B1262F09F7}"/>
              </a:ext>
            </a:extLst>
          </p:cNvPr>
          <p:cNvSpPr>
            <a:spLocks noGrp="1"/>
          </p:cNvSpPr>
          <p:nvPr>
            <p:ph type="title"/>
          </p:nvPr>
        </p:nvSpPr>
        <p:spPr>
          <a:xfrm>
            <a:off x="791977" y="482083"/>
            <a:ext cx="9358423" cy="623296"/>
          </a:xfrm>
        </p:spPr>
        <p:txBody>
          <a:bodyPr>
            <a:normAutofit/>
          </a:bodyPr>
          <a:lstStyle/>
          <a:p>
            <a:r>
              <a:rPr kumimoji="1" lang="en-US" altLang="zh-CN" sz="3200" dirty="0"/>
              <a:t>Urban Traffic Prediction</a:t>
            </a:r>
            <a:endParaRPr kumimoji="1" lang="zh-CN" altLang="en-US" sz="3200" dirty="0"/>
          </a:p>
        </p:txBody>
      </p:sp>
      <p:pic>
        <p:nvPicPr>
          <p:cNvPr id="5" name="内容占位符 4">
            <a:extLst>
              <a:ext uri="{FF2B5EF4-FFF2-40B4-BE49-F238E27FC236}">
                <a16:creationId xmlns:a16="http://schemas.microsoft.com/office/drawing/2014/main" id="{3433C7C8-28AC-5B4E-B5F3-64CD52D78D6A}"/>
              </a:ext>
            </a:extLst>
          </p:cNvPr>
          <p:cNvPicPr>
            <a:picLocks noGrp="1" noChangeAspect="1"/>
          </p:cNvPicPr>
          <p:nvPr>
            <p:ph idx="1"/>
          </p:nvPr>
        </p:nvPicPr>
        <p:blipFill>
          <a:blip r:embed="rId3"/>
          <a:stretch>
            <a:fillRect/>
          </a:stretch>
        </p:blipFill>
        <p:spPr>
          <a:xfrm>
            <a:off x="791977" y="2184525"/>
            <a:ext cx="3609902" cy="2364597"/>
          </a:xfrm>
        </p:spPr>
      </p:pic>
      <p:sp>
        <p:nvSpPr>
          <p:cNvPr id="7" name="文本框 6">
            <a:extLst>
              <a:ext uri="{FF2B5EF4-FFF2-40B4-BE49-F238E27FC236}">
                <a16:creationId xmlns:a16="http://schemas.microsoft.com/office/drawing/2014/main" id="{FA9FB7FD-973B-0148-A178-3A99E2EE8D37}"/>
              </a:ext>
            </a:extLst>
          </p:cNvPr>
          <p:cNvSpPr txBox="1"/>
          <p:nvPr/>
        </p:nvSpPr>
        <p:spPr>
          <a:xfrm>
            <a:off x="4974254" y="2166494"/>
            <a:ext cx="2388795" cy="1200329"/>
          </a:xfrm>
          <a:prstGeom prst="rect">
            <a:avLst/>
          </a:prstGeom>
          <a:noFill/>
        </p:spPr>
        <p:txBody>
          <a:bodyPr wrap="none" rtlCol="0">
            <a:spAutoFit/>
          </a:bodyPr>
          <a:lstStyle/>
          <a:p>
            <a:r>
              <a:rPr kumimoji="1" lang="en-US" altLang="zh-CN" dirty="0"/>
              <a:t>Traffic</a:t>
            </a:r>
            <a:r>
              <a:rPr kumimoji="1" lang="zh-CN" altLang="en-US" dirty="0"/>
              <a:t> </a:t>
            </a:r>
            <a:r>
              <a:rPr kumimoji="1" lang="en-US" altLang="zh-CN" dirty="0"/>
              <a:t>data includes</a:t>
            </a:r>
            <a:r>
              <a:rPr kumimoji="1" lang="zh-CN" altLang="en-US" dirty="0"/>
              <a:t>：</a:t>
            </a:r>
            <a:endParaRPr kumimoji="1" lang="en-US" altLang="zh-CN" dirty="0"/>
          </a:p>
          <a:p>
            <a:r>
              <a:rPr kumimoji="1" lang="en-US" altLang="zh-CN" dirty="0"/>
              <a:t>    Speed</a:t>
            </a:r>
            <a:r>
              <a:rPr kumimoji="1" lang="zh-CN" altLang="en-US" dirty="0"/>
              <a:t> </a:t>
            </a:r>
            <a:r>
              <a:rPr kumimoji="1" lang="en-US" altLang="zh-CN" dirty="0"/>
              <a:t>data</a:t>
            </a:r>
          </a:p>
          <a:p>
            <a:r>
              <a:rPr kumimoji="1" lang="en-US" altLang="zh-CN" dirty="0"/>
              <a:t>    Flow</a:t>
            </a:r>
            <a:r>
              <a:rPr kumimoji="1" lang="zh-CN" altLang="en-US" dirty="0"/>
              <a:t> </a:t>
            </a:r>
            <a:r>
              <a:rPr kumimoji="1" lang="en-US" altLang="zh-CN" dirty="0"/>
              <a:t>data</a:t>
            </a:r>
          </a:p>
          <a:p>
            <a:r>
              <a:rPr kumimoji="1" lang="en-US" altLang="zh-CN" dirty="0"/>
              <a:t>    …</a:t>
            </a:r>
          </a:p>
        </p:txBody>
      </p:sp>
      <p:sp>
        <p:nvSpPr>
          <p:cNvPr id="9" name="文本框 8">
            <a:extLst>
              <a:ext uri="{FF2B5EF4-FFF2-40B4-BE49-F238E27FC236}">
                <a16:creationId xmlns:a16="http://schemas.microsoft.com/office/drawing/2014/main" id="{2463FC5F-CDFE-A945-AC32-097C82BD54B8}"/>
              </a:ext>
            </a:extLst>
          </p:cNvPr>
          <p:cNvSpPr txBox="1"/>
          <p:nvPr/>
        </p:nvSpPr>
        <p:spPr>
          <a:xfrm>
            <a:off x="8275667" y="2166493"/>
            <a:ext cx="2417650" cy="1200329"/>
          </a:xfrm>
          <a:prstGeom prst="rect">
            <a:avLst/>
          </a:prstGeom>
          <a:noFill/>
        </p:spPr>
        <p:txBody>
          <a:bodyPr wrap="none" rtlCol="0">
            <a:spAutoFit/>
          </a:bodyPr>
          <a:lstStyle/>
          <a:p>
            <a:r>
              <a:rPr kumimoji="1" lang="en-US" altLang="zh-CN" dirty="0"/>
              <a:t>Important for</a:t>
            </a:r>
            <a:r>
              <a:rPr kumimoji="1" lang="zh-CN" altLang="en-US" dirty="0"/>
              <a:t>：</a:t>
            </a:r>
            <a:endParaRPr kumimoji="1" lang="en-US" altLang="zh-CN" dirty="0"/>
          </a:p>
          <a:p>
            <a:r>
              <a:rPr kumimoji="1" lang="en-US" altLang="zh-CN" dirty="0"/>
              <a:t>    Traffic management</a:t>
            </a:r>
          </a:p>
          <a:p>
            <a:r>
              <a:rPr kumimoji="1" lang="en-US" altLang="zh-CN" dirty="0"/>
              <a:t>    Service</a:t>
            </a:r>
          </a:p>
          <a:p>
            <a:r>
              <a:rPr kumimoji="1" lang="en-US" altLang="zh-CN" dirty="0"/>
              <a:t>    …</a:t>
            </a:r>
          </a:p>
        </p:txBody>
      </p:sp>
      <p:sp>
        <p:nvSpPr>
          <p:cNvPr id="8" name="文本框 7">
            <a:extLst>
              <a:ext uri="{FF2B5EF4-FFF2-40B4-BE49-F238E27FC236}">
                <a16:creationId xmlns:a16="http://schemas.microsoft.com/office/drawing/2014/main" id="{395B213C-9655-6445-8CF5-F8C8C5700BED}"/>
              </a:ext>
            </a:extLst>
          </p:cNvPr>
          <p:cNvSpPr txBox="1"/>
          <p:nvPr/>
        </p:nvSpPr>
        <p:spPr>
          <a:xfrm>
            <a:off x="4974254" y="3885599"/>
            <a:ext cx="6845144" cy="923330"/>
          </a:xfrm>
          <a:prstGeom prst="rect">
            <a:avLst/>
          </a:prstGeom>
          <a:noFill/>
        </p:spPr>
        <p:txBody>
          <a:bodyPr wrap="none" rtlCol="0">
            <a:spAutoFit/>
          </a:bodyPr>
          <a:lstStyle/>
          <a:p>
            <a:pPr algn="ctr"/>
            <a:r>
              <a:rPr kumimoji="1" lang="en-US" altLang="zh-CN" dirty="0"/>
              <a:t>Predict</a:t>
            </a:r>
            <a:r>
              <a:rPr kumimoji="1" lang="zh-CN" altLang="en-US" dirty="0"/>
              <a:t> </a:t>
            </a:r>
            <a:r>
              <a:rPr kumimoji="1" lang="en-US" altLang="zh-CN" dirty="0"/>
              <a:t>urban</a:t>
            </a:r>
            <a:r>
              <a:rPr kumimoji="1" lang="zh-CN" altLang="en-US" dirty="0"/>
              <a:t> </a:t>
            </a:r>
            <a:r>
              <a:rPr kumimoji="1" lang="en-US" altLang="zh-CN" dirty="0"/>
              <a:t>traffic</a:t>
            </a:r>
            <a:r>
              <a:rPr kumimoji="1" lang="zh-CN" altLang="en-US" dirty="0"/>
              <a:t> </a:t>
            </a:r>
            <a:r>
              <a:rPr kumimoji="1" lang="en-US" altLang="zh-CN" dirty="0"/>
              <a:t>on</a:t>
            </a:r>
            <a:r>
              <a:rPr kumimoji="1" lang="zh-CN" altLang="en-US" dirty="0"/>
              <a:t> </a:t>
            </a:r>
            <a:r>
              <a:rPr kumimoji="1" lang="en-US" altLang="zh-CN" dirty="0"/>
              <a:t>each</a:t>
            </a:r>
            <a:r>
              <a:rPr kumimoji="1" lang="zh-CN" altLang="en-US" dirty="0"/>
              <a:t> </a:t>
            </a:r>
            <a:r>
              <a:rPr kumimoji="1" lang="en-US" altLang="zh-CN" dirty="0"/>
              <a:t>location</a:t>
            </a:r>
            <a:r>
              <a:rPr kumimoji="1" lang="zh-CN" altLang="en-US" dirty="0"/>
              <a:t> </a:t>
            </a:r>
            <a:r>
              <a:rPr kumimoji="1" lang="en-US" altLang="zh-CN" dirty="0"/>
              <a:t>at</a:t>
            </a:r>
            <a:r>
              <a:rPr kumimoji="1" lang="zh-CN" altLang="en-US" dirty="0"/>
              <a:t> </a:t>
            </a:r>
            <a:r>
              <a:rPr kumimoji="1" lang="en-US" altLang="zh-CN" dirty="0"/>
              <a:t>next</a:t>
            </a:r>
            <a:r>
              <a:rPr kumimoji="1" lang="zh-CN" altLang="en-US" dirty="0"/>
              <a:t> </a:t>
            </a:r>
            <a:r>
              <a:rPr kumimoji="1" lang="en-US" altLang="zh-CN" dirty="0"/>
              <a:t>time</a:t>
            </a:r>
            <a:r>
              <a:rPr kumimoji="1" lang="zh-CN" altLang="en-US" dirty="0"/>
              <a:t> </a:t>
            </a:r>
            <a:r>
              <a:rPr kumimoji="1" lang="en-US" altLang="zh-CN" dirty="0"/>
              <a:t>interval</a:t>
            </a:r>
            <a:r>
              <a:rPr kumimoji="1" lang="zh-CN" altLang="en-US" dirty="0"/>
              <a:t> </a:t>
            </a:r>
            <a:endParaRPr kumimoji="1" lang="en-US" altLang="zh-CN" dirty="0"/>
          </a:p>
          <a:p>
            <a:pPr algn="ctr"/>
            <a:r>
              <a:rPr kumimoji="1" lang="en-US" altLang="zh-CN" dirty="0"/>
              <a:t>throughout</a:t>
            </a:r>
            <a:r>
              <a:rPr kumimoji="1" lang="zh-CN" altLang="en-US" dirty="0"/>
              <a:t> </a:t>
            </a:r>
            <a:r>
              <a:rPr kumimoji="1" lang="en-US" altLang="zh-CN" dirty="0"/>
              <a:t>a city</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historical</a:t>
            </a:r>
            <a:r>
              <a:rPr kumimoji="1" lang="zh-CN" altLang="en-US" dirty="0"/>
              <a:t> </a:t>
            </a:r>
            <a:r>
              <a:rPr kumimoji="1" lang="en-US" altLang="zh-CN" dirty="0"/>
              <a:t>traffic</a:t>
            </a:r>
            <a:r>
              <a:rPr kumimoji="1" lang="zh-CN" altLang="en-US" dirty="0"/>
              <a:t> </a:t>
            </a:r>
            <a:r>
              <a:rPr kumimoji="1" lang="en-US" altLang="zh-CN" dirty="0"/>
              <a:t>data</a:t>
            </a:r>
            <a:r>
              <a:rPr kumimoji="1" lang="zh-CN" altLang="en-US" dirty="0"/>
              <a:t> </a:t>
            </a:r>
            <a:r>
              <a:rPr kumimoji="1" lang="en-US" altLang="zh-CN" dirty="0"/>
              <a:t>and</a:t>
            </a:r>
            <a:r>
              <a:rPr kumimoji="1" lang="zh-CN" altLang="en-US" dirty="0"/>
              <a:t> </a:t>
            </a:r>
            <a:r>
              <a:rPr kumimoji="1" lang="en-US" altLang="zh-CN" dirty="0"/>
              <a:t>geo-attributes.</a:t>
            </a:r>
          </a:p>
          <a:p>
            <a:pPr algn="ctr"/>
            <a:r>
              <a:rPr kumimoji="1" lang="en-US" altLang="zh-CN" dirty="0"/>
              <a:t>(</a:t>
            </a:r>
            <a:r>
              <a:rPr kumimoji="1" lang="en-US" altLang="zh-CN" dirty="0" err="1"/>
              <a:t>e.g.,points</a:t>
            </a:r>
            <a:r>
              <a:rPr kumimoji="1" lang="en-US" altLang="zh-CN" dirty="0"/>
              <a:t> of interest</a:t>
            </a:r>
            <a:r>
              <a:rPr kumimoji="1" lang="zh-CN" altLang="en-US" dirty="0"/>
              <a:t>  </a:t>
            </a:r>
            <a:r>
              <a:rPr kumimoji="1" lang="en-US" altLang="zh-CN" dirty="0"/>
              <a:t>and road networks)</a:t>
            </a:r>
          </a:p>
        </p:txBody>
      </p:sp>
    </p:spTree>
    <p:extLst>
      <p:ext uri="{BB962C8B-B14F-4D97-AF65-F5344CB8AC3E}">
        <p14:creationId xmlns:p14="http://schemas.microsoft.com/office/powerpoint/2010/main" val="3668786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74ED4-2EB0-C944-B3B3-A3B1262F09F7}"/>
              </a:ext>
            </a:extLst>
          </p:cNvPr>
          <p:cNvSpPr>
            <a:spLocks noGrp="1"/>
          </p:cNvSpPr>
          <p:nvPr>
            <p:ph type="title"/>
          </p:nvPr>
        </p:nvSpPr>
        <p:spPr>
          <a:xfrm>
            <a:off x="791977" y="482083"/>
            <a:ext cx="9358423" cy="623296"/>
          </a:xfrm>
        </p:spPr>
        <p:txBody>
          <a:bodyPr>
            <a:normAutofit/>
          </a:bodyPr>
          <a:lstStyle/>
          <a:p>
            <a:r>
              <a:rPr kumimoji="1" lang="en-US" altLang="zh-CN" sz="3200" dirty="0"/>
              <a:t>POI</a:t>
            </a:r>
            <a:r>
              <a:rPr kumimoji="1" lang="zh-CN" altLang="en-US" sz="3200" dirty="0"/>
              <a:t> </a:t>
            </a:r>
            <a:r>
              <a:rPr kumimoji="1" lang="en-US" altLang="zh-CN" sz="3200" dirty="0"/>
              <a:t>and Road Networks</a:t>
            </a:r>
            <a:endParaRPr kumimoji="1" lang="zh-CN" altLang="en-US" sz="3200" dirty="0"/>
          </a:p>
        </p:txBody>
      </p:sp>
      <p:pic>
        <p:nvPicPr>
          <p:cNvPr id="8" name="图片 7">
            <a:extLst>
              <a:ext uri="{FF2B5EF4-FFF2-40B4-BE49-F238E27FC236}">
                <a16:creationId xmlns:a16="http://schemas.microsoft.com/office/drawing/2014/main" id="{52D31731-3250-A545-8652-2634E209DB36}"/>
              </a:ext>
            </a:extLst>
          </p:cNvPr>
          <p:cNvPicPr>
            <a:picLocks noChangeAspect="1"/>
          </p:cNvPicPr>
          <p:nvPr/>
        </p:nvPicPr>
        <p:blipFill>
          <a:blip r:embed="rId3"/>
          <a:stretch>
            <a:fillRect/>
          </a:stretch>
        </p:blipFill>
        <p:spPr>
          <a:xfrm>
            <a:off x="366674" y="1691759"/>
            <a:ext cx="4420310" cy="2240710"/>
          </a:xfrm>
          <a:prstGeom prst="rect">
            <a:avLst/>
          </a:prstGeom>
        </p:spPr>
      </p:pic>
      <p:pic>
        <p:nvPicPr>
          <p:cNvPr id="11" name="图片 10">
            <a:extLst>
              <a:ext uri="{FF2B5EF4-FFF2-40B4-BE49-F238E27FC236}">
                <a16:creationId xmlns:a16="http://schemas.microsoft.com/office/drawing/2014/main" id="{D4A4CB11-6DFE-DA42-A9D9-350C4C5573E7}"/>
              </a:ext>
            </a:extLst>
          </p:cNvPr>
          <p:cNvPicPr>
            <a:picLocks noChangeAspect="1"/>
          </p:cNvPicPr>
          <p:nvPr/>
        </p:nvPicPr>
        <p:blipFill>
          <a:blip r:embed="rId4"/>
          <a:stretch>
            <a:fillRect/>
          </a:stretch>
        </p:blipFill>
        <p:spPr>
          <a:xfrm>
            <a:off x="4957577" y="1691758"/>
            <a:ext cx="7046580" cy="2240711"/>
          </a:xfrm>
          <a:prstGeom prst="rect">
            <a:avLst/>
          </a:prstGeom>
        </p:spPr>
      </p:pic>
      <p:sp>
        <p:nvSpPr>
          <p:cNvPr id="12" name="文本框 11">
            <a:extLst>
              <a:ext uri="{FF2B5EF4-FFF2-40B4-BE49-F238E27FC236}">
                <a16:creationId xmlns:a16="http://schemas.microsoft.com/office/drawing/2014/main" id="{176B8732-13DE-5A4A-BC42-FA0A78EFF9AD}"/>
              </a:ext>
            </a:extLst>
          </p:cNvPr>
          <p:cNvSpPr txBox="1"/>
          <p:nvPr/>
        </p:nvSpPr>
        <p:spPr>
          <a:xfrm>
            <a:off x="1435395" y="1226325"/>
            <a:ext cx="1946367" cy="369332"/>
          </a:xfrm>
          <a:prstGeom prst="rect">
            <a:avLst/>
          </a:prstGeom>
          <a:noFill/>
        </p:spPr>
        <p:txBody>
          <a:bodyPr wrap="none" rtlCol="0">
            <a:spAutoFit/>
          </a:bodyPr>
          <a:lstStyle/>
          <a:p>
            <a:r>
              <a:rPr kumimoji="1" lang="en-US" altLang="zh-CN" dirty="0"/>
              <a:t>Points of interests</a:t>
            </a:r>
            <a:endParaRPr kumimoji="1" lang="zh-CN" altLang="en-US" dirty="0"/>
          </a:p>
        </p:txBody>
      </p:sp>
      <p:sp>
        <p:nvSpPr>
          <p:cNvPr id="13" name="文本框 12">
            <a:extLst>
              <a:ext uri="{FF2B5EF4-FFF2-40B4-BE49-F238E27FC236}">
                <a16:creationId xmlns:a16="http://schemas.microsoft.com/office/drawing/2014/main" id="{5CF02611-8D89-0C4B-8ED1-CEB31B41E0F8}"/>
              </a:ext>
            </a:extLst>
          </p:cNvPr>
          <p:cNvSpPr txBox="1"/>
          <p:nvPr/>
        </p:nvSpPr>
        <p:spPr>
          <a:xfrm>
            <a:off x="7678403" y="1213902"/>
            <a:ext cx="1604927" cy="369332"/>
          </a:xfrm>
          <a:prstGeom prst="rect">
            <a:avLst/>
          </a:prstGeom>
          <a:noFill/>
        </p:spPr>
        <p:txBody>
          <a:bodyPr wrap="none" rtlCol="0">
            <a:spAutoFit/>
          </a:bodyPr>
          <a:lstStyle/>
          <a:p>
            <a:r>
              <a:rPr kumimoji="1" lang="en-US" altLang="zh-CN" dirty="0"/>
              <a:t>Road Network</a:t>
            </a:r>
          </a:p>
        </p:txBody>
      </p:sp>
      <p:sp>
        <p:nvSpPr>
          <p:cNvPr id="14" name="文本框 13">
            <a:extLst>
              <a:ext uri="{FF2B5EF4-FFF2-40B4-BE49-F238E27FC236}">
                <a16:creationId xmlns:a16="http://schemas.microsoft.com/office/drawing/2014/main" id="{BBF7BD16-03AE-F849-9ACD-22F142E3D434}"/>
              </a:ext>
            </a:extLst>
          </p:cNvPr>
          <p:cNvSpPr txBox="1"/>
          <p:nvPr/>
        </p:nvSpPr>
        <p:spPr>
          <a:xfrm>
            <a:off x="1233377" y="4453272"/>
            <a:ext cx="10413428" cy="646331"/>
          </a:xfrm>
          <a:prstGeom prst="rect">
            <a:avLst/>
          </a:prstGeom>
          <a:noFill/>
        </p:spPr>
        <p:txBody>
          <a:bodyPr wrap="none" rtlCol="0">
            <a:spAutoFit/>
          </a:bodyPr>
          <a:lstStyle/>
          <a:p>
            <a:r>
              <a:rPr kumimoji="1" lang="en-US" altLang="zh-CN" dirty="0"/>
              <a:t>POI</a:t>
            </a:r>
            <a:r>
              <a:rPr kumimoji="1" lang="zh-CN" altLang="en-US" dirty="0"/>
              <a:t>：每一个经纬度上</a:t>
            </a:r>
            <a:r>
              <a:rPr kumimoji="1" lang="en-US" altLang="zh-CN" dirty="0"/>
              <a:t>POI</a:t>
            </a:r>
            <a:r>
              <a:rPr kumimoji="1" lang="zh-CN" altLang="en-US" dirty="0"/>
              <a:t>的名称、分类</a:t>
            </a:r>
            <a:endParaRPr kumimoji="1" lang="en-US" altLang="zh-CN" dirty="0"/>
          </a:p>
          <a:p>
            <a:r>
              <a:rPr kumimoji="1" lang="en-US" altLang="zh-CN" dirty="0"/>
              <a:t>Road</a:t>
            </a:r>
            <a:r>
              <a:rPr kumimoji="1" lang="zh-CN" altLang="en-US" dirty="0"/>
              <a:t> </a:t>
            </a:r>
            <a:r>
              <a:rPr kumimoji="1" lang="en-US" altLang="zh-CN" dirty="0"/>
              <a:t>Networks</a:t>
            </a:r>
            <a:r>
              <a:rPr kumimoji="1" lang="zh-CN" altLang="en-US" dirty="0"/>
              <a:t>：城市里面每一段路的起点、终点</a:t>
            </a:r>
            <a:r>
              <a:rPr kumimoji="1" lang="en-US" altLang="zh-CN" dirty="0"/>
              <a:t>/</a:t>
            </a:r>
            <a:r>
              <a:rPr kumimoji="1" lang="zh-CN" altLang="en-US" dirty="0"/>
              <a:t>路中间的连接点的坐标</a:t>
            </a:r>
            <a:r>
              <a:rPr kumimoji="1" lang="en-US" altLang="zh-CN" dirty="0"/>
              <a:t>/</a:t>
            </a:r>
            <a:r>
              <a:rPr kumimoji="1" lang="zh-CN" altLang="en-US" dirty="0"/>
              <a:t>道路的长度、宽度、车道数</a:t>
            </a:r>
          </a:p>
        </p:txBody>
      </p:sp>
    </p:spTree>
    <p:extLst>
      <p:ext uri="{BB962C8B-B14F-4D97-AF65-F5344CB8AC3E}">
        <p14:creationId xmlns:p14="http://schemas.microsoft.com/office/powerpoint/2010/main" val="967148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Challenges——</a:t>
            </a:r>
            <a:r>
              <a:rPr kumimoji="1" lang="en-US" altLang="zh-CN" sz="3200" dirty="0" err="1"/>
              <a:t>Spatio</a:t>
            </a:r>
            <a:r>
              <a:rPr kumimoji="1" lang="en-US" altLang="zh-CN" sz="3200" dirty="0"/>
              <a:t>-Temporal</a:t>
            </a:r>
            <a:r>
              <a:rPr kumimoji="1" lang="zh-CN" altLang="en-US" sz="3200" dirty="0"/>
              <a:t> </a:t>
            </a:r>
            <a:r>
              <a:rPr kumimoji="1" lang="en-US" altLang="zh-CN" sz="3200" dirty="0"/>
              <a:t>Correlation</a:t>
            </a:r>
            <a:endParaRPr kumimoji="1" lang="zh-CN" altLang="en-US" sz="3200" dirty="0"/>
          </a:p>
        </p:txBody>
      </p:sp>
      <p:pic>
        <p:nvPicPr>
          <p:cNvPr id="6" name="图片 5">
            <a:extLst>
              <a:ext uri="{FF2B5EF4-FFF2-40B4-BE49-F238E27FC236}">
                <a16:creationId xmlns:a16="http://schemas.microsoft.com/office/drawing/2014/main" id="{621EEA21-53EC-1046-B9F6-0F12F00DCC49}"/>
              </a:ext>
            </a:extLst>
          </p:cNvPr>
          <p:cNvPicPr>
            <a:picLocks noChangeAspect="1"/>
          </p:cNvPicPr>
          <p:nvPr/>
        </p:nvPicPr>
        <p:blipFill>
          <a:blip r:embed="rId3"/>
          <a:stretch>
            <a:fillRect/>
          </a:stretch>
        </p:blipFill>
        <p:spPr>
          <a:xfrm>
            <a:off x="871869" y="1455748"/>
            <a:ext cx="4243397" cy="3946504"/>
          </a:xfrm>
          <a:prstGeom prst="rect">
            <a:avLst/>
          </a:prstGeom>
        </p:spPr>
      </p:pic>
      <p:sp>
        <p:nvSpPr>
          <p:cNvPr id="7" name="文本框 6">
            <a:extLst>
              <a:ext uri="{FF2B5EF4-FFF2-40B4-BE49-F238E27FC236}">
                <a16:creationId xmlns:a16="http://schemas.microsoft.com/office/drawing/2014/main" id="{21D3E670-CE84-6148-8E9B-AC7DBD3B2F02}"/>
              </a:ext>
            </a:extLst>
          </p:cNvPr>
          <p:cNvSpPr txBox="1"/>
          <p:nvPr/>
        </p:nvSpPr>
        <p:spPr>
          <a:xfrm>
            <a:off x="6096000" y="2264735"/>
            <a:ext cx="5678157" cy="923330"/>
          </a:xfrm>
          <a:prstGeom prst="rect">
            <a:avLst/>
          </a:prstGeom>
          <a:noFill/>
        </p:spPr>
        <p:txBody>
          <a:bodyPr wrap="none" rtlCol="0">
            <a:spAutoFit/>
          </a:bodyPr>
          <a:lstStyle/>
          <a:p>
            <a:r>
              <a:rPr kumimoji="1" lang="en-US" altLang="zh-CN" dirty="0"/>
              <a:t>Spatial</a:t>
            </a:r>
            <a:r>
              <a:rPr kumimoji="1" lang="zh-CN" altLang="en-US" dirty="0"/>
              <a:t> </a:t>
            </a:r>
            <a:r>
              <a:rPr kumimoji="1" lang="en-US" altLang="zh-CN" dirty="0"/>
              <a:t>correlations</a:t>
            </a:r>
            <a:r>
              <a:rPr kumimoji="1" lang="zh-CN" altLang="en-US" dirty="0"/>
              <a:t>：</a:t>
            </a:r>
            <a:endParaRPr kumimoji="1" lang="en-US" altLang="zh-CN" dirty="0"/>
          </a:p>
          <a:p>
            <a:r>
              <a:rPr kumimoji="1" lang="zh-CN" altLang="en-US" dirty="0"/>
              <a:t>    </a:t>
            </a:r>
            <a:r>
              <a:rPr kumimoji="1" lang="en-US" altLang="zh-CN" dirty="0"/>
              <a:t>Traffic</a:t>
            </a:r>
            <a:r>
              <a:rPr kumimoji="1" lang="zh-CN" altLang="en-US" dirty="0"/>
              <a:t> </a:t>
            </a:r>
            <a:r>
              <a:rPr kumimoji="1" lang="en-US" altLang="zh-CN" dirty="0"/>
              <a:t>is</a:t>
            </a:r>
            <a:r>
              <a:rPr kumimoji="1" lang="zh-CN" altLang="en-US" dirty="0"/>
              <a:t> </a:t>
            </a:r>
            <a:r>
              <a:rPr kumimoji="1" lang="en-US" altLang="zh-CN" dirty="0"/>
              <a:t>moving</a:t>
            </a:r>
            <a:r>
              <a:rPr kumimoji="1" lang="zh-CN" altLang="en-US" dirty="0"/>
              <a:t> </a:t>
            </a:r>
            <a:r>
              <a:rPr kumimoji="1" lang="en-US" altLang="zh-CN" dirty="0"/>
              <a:t>on</a:t>
            </a:r>
            <a:r>
              <a:rPr kumimoji="1" lang="zh-CN" altLang="en-US" dirty="0"/>
              <a:t> </a:t>
            </a:r>
            <a:r>
              <a:rPr kumimoji="1" lang="en-US" altLang="zh-CN" dirty="0"/>
              <a:t>road</a:t>
            </a:r>
            <a:r>
              <a:rPr kumimoji="1" lang="zh-CN" altLang="en-US" dirty="0"/>
              <a:t> </a:t>
            </a:r>
            <a:r>
              <a:rPr kumimoji="1" lang="en-US" altLang="zh-CN" dirty="0"/>
              <a:t>networks</a:t>
            </a:r>
            <a:r>
              <a:rPr kumimoji="1" lang="zh-CN" altLang="en-US" dirty="0"/>
              <a:t>，</a:t>
            </a:r>
            <a:r>
              <a:rPr kumimoji="1" lang="en-US" altLang="zh-CN" dirty="0"/>
              <a:t>so</a:t>
            </a:r>
            <a:r>
              <a:rPr kumimoji="1" lang="zh-CN" altLang="en-US" dirty="0"/>
              <a:t> </a:t>
            </a:r>
            <a:r>
              <a:rPr kumimoji="1" lang="en-US" altLang="zh-CN" dirty="0"/>
              <a:t>the</a:t>
            </a:r>
            <a:r>
              <a:rPr kumimoji="1" lang="zh-CN" altLang="en-US" dirty="0"/>
              <a:t> </a:t>
            </a:r>
            <a:r>
              <a:rPr kumimoji="1" lang="en-US" altLang="zh-CN" dirty="0"/>
              <a:t>state</a:t>
            </a:r>
            <a:r>
              <a:rPr kumimoji="1" lang="zh-CN" altLang="en-US" dirty="0"/>
              <a:t> </a:t>
            </a:r>
            <a:r>
              <a:rPr kumimoji="1" lang="en-US" altLang="zh-CN" dirty="0"/>
              <a:t>of</a:t>
            </a:r>
            <a:r>
              <a:rPr kumimoji="1" lang="zh-CN" altLang="en-US" dirty="0"/>
              <a:t> </a:t>
            </a:r>
            <a:r>
              <a:rPr kumimoji="1" lang="en-US" altLang="zh-CN" dirty="0"/>
              <a:t>a</a:t>
            </a:r>
          </a:p>
          <a:p>
            <a:r>
              <a:rPr kumimoji="1" lang="en-US" altLang="zh-CN" dirty="0"/>
              <a:t>Location</a:t>
            </a:r>
            <a:r>
              <a:rPr kumimoji="1" lang="zh-CN" altLang="en-US" dirty="0"/>
              <a:t> </a:t>
            </a:r>
            <a:r>
              <a:rPr kumimoji="1" lang="en-US" altLang="zh-CN" dirty="0"/>
              <a:t>can</a:t>
            </a:r>
            <a:r>
              <a:rPr kumimoji="1" lang="zh-CN" altLang="en-US" dirty="0"/>
              <a:t> </a:t>
            </a:r>
            <a:r>
              <a:rPr kumimoji="1" lang="en-US" altLang="zh-CN" dirty="0"/>
              <a:t>broadcast</a:t>
            </a:r>
            <a:r>
              <a:rPr kumimoji="1" lang="zh-CN" altLang="en-US" dirty="0"/>
              <a:t> </a:t>
            </a:r>
            <a:r>
              <a:rPr kumimoji="1" lang="en-US" altLang="zh-CN" dirty="0"/>
              <a:t>to</a:t>
            </a:r>
            <a:r>
              <a:rPr kumimoji="1" lang="zh-CN" altLang="en-US" dirty="0"/>
              <a:t> </a:t>
            </a:r>
            <a:r>
              <a:rPr kumimoji="1" lang="en-US" altLang="zh-CN" dirty="0"/>
              <a:t>other</a:t>
            </a:r>
            <a:r>
              <a:rPr kumimoji="1" lang="zh-CN" altLang="en-US" dirty="0"/>
              <a:t> </a:t>
            </a:r>
            <a:r>
              <a:rPr kumimoji="1" lang="en-US" altLang="zh-CN" dirty="0"/>
              <a:t>locations.</a:t>
            </a:r>
            <a:endParaRPr kumimoji="1" lang="zh-CN" altLang="en-US" dirty="0"/>
          </a:p>
        </p:txBody>
      </p:sp>
      <p:sp>
        <p:nvSpPr>
          <p:cNvPr id="8" name="文本框 7">
            <a:extLst>
              <a:ext uri="{FF2B5EF4-FFF2-40B4-BE49-F238E27FC236}">
                <a16:creationId xmlns:a16="http://schemas.microsoft.com/office/drawing/2014/main" id="{24A68E1C-15AC-AD4A-9E7C-4A09B7DB0E46}"/>
              </a:ext>
            </a:extLst>
          </p:cNvPr>
          <p:cNvSpPr txBox="1"/>
          <p:nvPr/>
        </p:nvSpPr>
        <p:spPr>
          <a:xfrm>
            <a:off x="6143018" y="3623769"/>
            <a:ext cx="5262979" cy="646331"/>
          </a:xfrm>
          <a:prstGeom prst="rect">
            <a:avLst/>
          </a:prstGeom>
          <a:noFill/>
        </p:spPr>
        <p:txBody>
          <a:bodyPr wrap="none" rtlCol="0">
            <a:spAutoFit/>
          </a:bodyPr>
          <a:lstStyle/>
          <a:p>
            <a:r>
              <a:rPr kumimoji="1" lang="en-US" altLang="zh-CN" dirty="0"/>
              <a:t>Temporal correlations</a:t>
            </a:r>
            <a:r>
              <a:rPr kumimoji="1" lang="zh-CN" altLang="en-US" dirty="0"/>
              <a:t>：</a:t>
            </a:r>
            <a:endParaRPr kumimoji="1" lang="en-US" altLang="zh-CN" dirty="0"/>
          </a:p>
          <a:p>
            <a:r>
              <a:rPr kumimoji="1" lang="zh-CN" altLang="en-US" dirty="0"/>
              <a:t>    </a:t>
            </a:r>
            <a:r>
              <a:rPr kumimoji="1" lang="en-US" altLang="zh-CN" dirty="0"/>
              <a:t>The state of a location can impact its latter states</a:t>
            </a:r>
            <a:endParaRPr kumimoji="1" lang="zh-CN" altLang="en-US" dirty="0"/>
          </a:p>
        </p:txBody>
      </p:sp>
    </p:spTree>
    <p:extLst>
      <p:ext uri="{BB962C8B-B14F-4D97-AF65-F5344CB8AC3E}">
        <p14:creationId xmlns:p14="http://schemas.microsoft.com/office/powerpoint/2010/main" val="24124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Challenges—— Diversity</a:t>
            </a:r>
            <a:r>
              <a:rPr kumimoji="1" lang="zh-CN" altLang="en-US" sz="3200" dirty="0"/>
              <a:t> </a:t>
            </a:r>
            <a:r>
              <a:rPr kumimoji="1" lang="en-US" altLang="zh-CN" sz="3200" dirty="0"/>
              <a:t>of</a:t>
            </a:r>
            <a:r>
              <a:rPr kumimoji="1" lang="zh-CN" altLang="en-US" sz="3200" dirty="0"/>
              <a:t> </a:t>
            </a:r>
            <a:r>
              <a:rPr kumimoji="1" lang="en-US" altLang="zh-CN" sz="3200" dirty="0"/>
              <a:t>ST</a:t>
            </a:r>
            <a:r>
              <a:rPr kumimoji="1" lang="zh-CN" altLang="en-US" sz="3200" dirty="0"/>
              <a:t> </a:t>
            </a:r>
            <a:r>
              <a:rPr kumimoji="1" lang="en-US" altLang="zh-CN" sz="3200" dirty="0"/>
              <a:t>Correlation</a:t>
            </a:r>
            <a:endParaRPr kumimoji="1" lang="zh-CN" altLang="en-US" sz="3200" dirty="0"/>
          </a:p>
        </p:txBody>
      </p:sp>
      <p:pic>
        <p:nvPicPr>
          <p:cNvPr id="3" name="图片 2">
            <a:extLst>
              <a:ext uri="{FF2B5EF4-FFF2-40B4-BE49-F238E27FC236}">
                <a16:creationId xmlns:a16="http://schemas.microsoft.com/office/drawing/2014/main" id="{6A5B7A95-8EC8-7940-B4B7-0FBA86D614D7}"/>
              </a:ext>
            </a:extLst>
          </p:cNvPr>
          <p:cNvPicPr>
            <a:picLocks noChangeAspect="1"/>
          </p:cNvPicPr>
          <p:nvPr/>
        </p:nvPicPr>
        <p:blipFill>
          <a:blip r:embed="rId3"/>
          <a:stretch>
            <a:fillRect/>
          </a:stretch>
        </p:blipFill>
        <p:spPr>
          <a:xfrm>
            <a:off x="515532" y="1424915"/>
            <a:ext cx="2493221" cy="2573486"/>
          </a:xfrm>
          <a:prstGeom prst="rect">
            <a:avLst/>
          </a:prstGeom>
        </p:spPr>
      </p:pic>
      <p:pic>
        <p:nvPicPr>
          <p:cNvPr id="9" name="图片 8">
            <a:extLst>
              <a:ext uri="{FF2B5EF4-FFF2-40B4-BE49-F238E27FC236}">
                <a16:creationId xmlns:a16="http://schemas.microsoft.com/office/drawing/2014/main" id="{A450D9F0-A29A-E449-86EC-581A437F1404}"/>
              </a:ext>
            </a:extLst>
          </p:cNvPr>
          <p:cNvPicPr>
            <a:picLocks noChangeAspect="1"/>
          </p:cNvPicPr>
          <p:nvPr/>
        </p:nvPicPr>
        <p:blipFill>
          <a:blip r:embed="rId4"/>
          <a:stretch>
            <a:fillRect/>
          </a:stretch>
        </p:blipFill>
        <p:spPr>
          <a:xfrm>
            <a:off x="3008753" y="1424915"/>
            <a:ext cx="8944164" cy="2580352"/>
          </a:xfrm>
          <a:prstGeom prst="rect">
            <a:avLst/>
          </a:prstGeom>
        </p:spPr>
      </p:pic>
      <p:sp>
        <p:nvSpPr>
          <p:cNvPr id="2" name="文本框 1">
            <a:extLst>
              <a:ext uri="{FF2B5EF4-FFF2-40B4-BE49-F238E27FC236}">
                <a16:creationId xmlns:a16="http://schemas.microsoft.com/office/drawing/2014/main" id="{FF2EC274-2AB9-D84D-B153-E0319AFA2BF6}"/>
              </a:ext>
            </a:extLst>
          </p:cNvPr>
          <p:cNvSpPr txBox="1"/>
          <p:nvPr/>
        </p:nvSpPr>
        <p:spPr>
          <a:xfrm>
            <a:off x="1351310" y="4317937"/>
            <a:ext cx="8489825" cy="646331"/>
          </a:xfrm>
          <a:prstGeom prst="rect">
            <a:avLst/>
          </a:prstGeom>
          <a:noFill/>
        </p:spPr>
        <p:txBody>
          <a:bodyPr wrap="none" rtlCol="0">
            <a:spAutoFit/>
          </a:bodyPr>
          <a:lstStyle/>
          <a:p>
            <a:r>
              <a:rPr kumimoji="1" lang="zh-CN" altLang="en-US" dirty="0"/>
              <a:t>    </a:t>
            </a:r>
            <a:r>
              <a:rPr kumimoji="1" lang="en-US" altLang="zh-CN" dirty="0"/>
              <a:t>Characteristics</a:t>
            </a:r>
            <a:r>
              <a:rPr kumimoji="1" lang="zh-CN" altLang="en-US" dirty="0"/>
              <a:t> </a:t>
            </a:r>
            <a:r>
              <a:rPr kumimoji="1" lang="en-US" altLang="zh-CN" dirty="0"/>
              <a:t>of</a:t>
            </a:r>
            <a:r>
              <a:rPr kumimoji="1" lang="zh-CN" altLang="en-US" dirty="0"/>
              <a:t> </a:t>
            </a:r>
            <a:r>
              <a:rPr kumimoji="1" lang="en-US" altLang="zh-CN" dirty="0"/>
              <a:t>locations</a:t>
            </a:r>
            <a:r>
              <a:rPr kumimoji="1" lang="zh-CN" altLang="en-US" dirty="0"/>
              <a:t> </a:t>
            </a:r>
            <a:r>
              <a:rPr kumimoji="1" lang="en-US" altLang="zh-CN" dirty="0"/>
              <a:t>and</a:t>
            </a:r>
            <a:r>
              <a:rPr kumimoji="1" lang="zh-CN" altLang="en-US" dirty="0"/>
              <a:t> </a:t>
            </a:r>
            <a:r>
              <a:rPr kumimoji="1" lang="en-US" altLang="zh-CN" dirty="0"/>
              <a:t>their</a:t>
            </a:r>
            <a:r>
              <a:rPr kumimoji="1" lang="zh-CN" altLang="en-US" dirty="0"/>
              <a:t> </a:t>
            </a:r>
            <a:r>
              <a:rPr kumimoji="1" lang="en-US" altLang="zh-CN" dirty="0"/>
              <a:t>mutual</a:t>
            </a:r>
            <a:r>
              <a:rPr kumimoji="1" lang="zh-CN" altLang="en-US" dirty="0"/>
              <a:t> </a:t>
            </a:r>
            <a:r>
              <a:rPr kumimoji="1" lang="en-US" altLang="zh-CN" dirty="0"/>
              <a:t>relationship</a:t>
            </a:r>
            <a:r>
              <a:rPr kumimoji="1" lang="zh-CN" altLang="en-US" dirty="0"/>
              <a:t> </a:t>
            </a:r>
            <a:r>
              <a:rPr kumimoji="1" lang="en-US" altLang="zh-CN" dirty="0"/>
              <a:t>are</a:t>
            </a:r>
            <a:r>
              <a:rPr kumimoji="1" lang="zh-CN" altLang="en-US" dirty="0"/>
              <a:t> </a:t>
            </a:r>
            <a:r>
              <a:rPr kumimoji="1" lang="en-US" altLang="zh-CN" dirty="0"/>
              <a:t>diverse</a:t>
            </a:r>
            <a:r>
              <a:rPr kumimoji="1" lang="zh-CN" altLang="en-US" dirty="0"/>
              <a:t>，</a:t>
            </a:r>
            <a:r>
              <a:rPr kumimoji="1" lang="en-US" altLang="zh-CN" dirty="0"/>
              <a:t>depending</a:t>
            </a:r>
            <a:r>
              <a:rPr kumimoji="1" lang="zh-CN" altLang="en-US" dirty="0"/>
              <a:t> </a:t>
            </a:r>
            <a:endParaRPr kumimoji="1" lang="en-US" altLang="zh-CN" dirty="0"/>
          </a:p>
          <a:p>
            <a:r>
              <a:rPr kumimoji="1" lang="en-US" altLang="zh-CN" dirty="0"/>
              <a:t>on</a:t>
            </a:r>
            <a:r>
              <a:rPr kumimoji="1" lang="zh-CN" altLang="en-US" dirty="0"/>
              <a:t> </a:t>
            </a:r>
            <a:r>
              <a:rPr kumimoji="1" lang="en-US" altLang="zh-CN" dirty="0"/>
              <a:t>their</a:t>
            </a:r>
            <a:r>
              <a:rPr kumimoji="1" lang="zh-CN" altLang="en-US" dirty="0"/>
              <a:t> </a:t>
            </a:r>
            <a:r>
              <a:rPr kumimoji="1" lang="en-US" altLang="zh-CN" dirty="0"/>
              <a:t>geo-attributes.</a:t>
            </a:r>
            <a:endParaRPr kumimoji="1" lang="zh-CN" altLang="en-US" dirty="0"/>
          </a:p>
        </p:txBody>
      </p:sp>
      <p:sp>
        <p:nvSpPr>
          <p:cNvPr id="6" name="文本框 5">
            <a:extLst>
              <a:ext uri="{FF2B5EF4-FFF2-40B4-BE49-F238E27FC236}">
                <a16:creationId xmlns:a16="http://schemas.microsoft.com/office/drawing/2014/main" id="{123D81A2-59FE-6046-8132-2183C8AFCD29}"/>
              </a:ext>
            </a:extLst>
          </p:cNvPr>
          <p:cNvSpPr txBox="1"/>
          <p:nvPr/>
        </p:nvSpPr>
        <p:spPr>
          <a:xfrm>
            <a:off x="1351310" y="5283804"/>
            <a:ext cx="8672567" cy="646331"/>
          </a:xfrm>
          <a:prstGeom prst="rect">
            <a:avLst/>
          </a:prstGeom>
          <a:noFill/>
        </p:spPr>
        <p:txBody>
          <a:bodyPr wrap="none" rtlCol="0">
            <a:spAutoFit/>
          </a:bodyPr>
          <a:lstStyle/>
          <a:p>
            <a:r>
              <a:rPr kumimoji="1" lang="zh-CN" altLang="en-US" dirty="0"/>
              <a:t>    </a:t>
            </a:r>
            <a:r>
              <a:rPr kumimoji="1" lang="en-US" altLang="zh-CN" dirty="0"/>
              <a:t>Locations</a:t>
            </a:r>
            <a:r>
              <a:rPr kumimoji="1" lang="zh-CN" altLang="en-US" dirty="0"/>
              <a:t> </a:t>
            </a:r>
            <a:r>
              <a:rPr kumimoji="1" lang="en-US" altLang="zh-CN" dirty="0"/>
              <a:t>with</a:t>
            </a:r>
            <a:r>
              <a:rPr kumimoji="1" lang="zh-CN" altLang="en-US" dirty="0"/>
              <a:t> </a:t>
            </a:r>
            <a:r>
              <a:rPr kumimoji="1" lang="en-US" altLang="zh-CN" dirty="0"/>
              <a:t>similar</a:t>
            </a:r>
            <a:r>
              <a:rPr kumimoji="1" lang="zh-CN" altLang="en-US" dirty="0"/>
              <a:t> </a:t>
            </a:r>
            <a:r>
              <a:rPr kumimoji="1" lang="en-US" altLang="zh-CN" dirty="0"/>
              <a:t>combinations</a:t>
            </a:r>
            <a:r>
              <a:rPr kumimoji="1" lang="zh-CN" altLang="en-US" dirty="0"/>
              <a:t> </a:t>
            </a:r>
            <a:r>
              <a:rPr kumimoji="1" lang="en-US" altLang="zh-CN" dirty="0"/>
              <a:t>of</a:t>
            </a:r>
            <a:r>
              <a:rPr kumimoji="1" lang="zh-CN" altLang="en-US" dirty="0"/>
              <a:t> </a:t>
            </a:r>
            <a:r>
              <a:rPr kumimoji="1" lang="en-US" altLang="zh-CN" dirty="0"/>
              <a:t>geo-attributes</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similar</a:t>
            </a:r>
            <a:r>
              <a:rPr kumimoji="1" lang="zh-CN" altLang="en-US" dirty="0"/>
              <a:t> </a:t>
            </a:r>
            <a:r>
              <a:rPr kumimoji="1" lang="en-US" altLang="zh-CN" dirty="0"/>
              <a:t>characteristics</a:t>
            </a:r>
            <a:r>
              <a:rPr kumimoji="1" lang="zh-CN" altLang="en-US" dirty="0"/>
              <a:t> </a:t>
            </a:r>
            <a:endParaRPr kumimoji="1" lang="en-US" altLang="zh-CN" dirty="0"/>
          </a:p>
          <a:p>
            <a:r>
              <a:rPr kumimoji="1" lang="en-US" altLang="zh-CN" dirty="0"/>
              <a:t>of</a:t>
            </a:r>
            <a:r>
              <a:rPr kumimoji="1" lang="zh-CN" altLang="en-US" dirty="0"/>
              <a:t> </a:t>
            </a:r>
            <a:r>
              <a:rPr kumimoji="1" lang="en-US" altLang="zh-CN" dirty="0"/>
              <a:t>locations</a:t>
            </a:r>
            <a:r>
              <a:rPr kumimoji="1" lang="zh-CN" altLang="en-US" dirty="0"/>
              <a:t> </a:t>
            </a:r>
            <a:r>
              <a:rPr kumimoji="1" lang="en-US" altLang="zh-CN" dirty="0"/>
              <a:t>and</a:t>
            </a:r>
            <a:r>
              <a:rPr kumimoji="1" lang="zh-CN" altLang="en-US" dirty="0"/>
              <a:t> </a:t>
            </a:r>
            <a:r>
              <a:rPr kumimoji="1" lang="en-US" altLang="zh-CN" dirty="0"/>
              <a:t>analogous</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ST</a:t>
            </a:r>
            <a:r>
              <a:rPr kumimoji="1" lang="zh-CN" altLang="en-US" dirty="0"/>
              <a:t> </a:t>
            </a:r>
            <a:r>
              <a:rPr kumimoji="1" lang="en-US" altLang="zh-CN" dirty="0"/>
              <a:t>correlations.</a:t>
            </a:r>
            <a:endParaRPr kumimoji="1" lang="zh-CN" altLang="en-US" dirty="0"/>
          </a:p>
        </p:txBody>
      </p:sp>
    </p:spTree>
    <p:extLst>
      <p:ext uri="{BB962C8B-B14F-4D97-AF65-F5344CB8AC3E}">
        <p14:creationId xmlns:p14="http://schemas.microsoft.com/office/powerpoint/2010/main" val="334710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endParaRPr kumimoji="1" lang="zh-CN" altLang="en-US" sz="3200" dirty="0"/>
          </a:p>
        </p:txBody>
      </p:sp>
      <p:sp>
        <p:nvSpPr>
          <p:cNvPr id="7" name="文本框 6">
            <a:extLst>
              <a:ext uri="{FF2B5EF4-FFF2-40B4-BE49-F238E27FC236}">
                <a16:creationId xmlns:a16="http://schemas.microsoft.com/office/drawing/2014/main" id="{21D3E670-CE84-6148-8E9B-AC7DBD3B2F02}"/>
              </a:ext>
            </a:extLst>
          </p:cNvPr>
          <p:cNvSpPr txBox="1"/>
          <p:nvPr/>
        </p:nvSpPr>
        <p:spPr>
          <a:xfrm>
            <a:off x="7271395" y="1528395"/>
            <a:ext cx="2723823" cy="646331"/>
          </a:xfrm>
          <a:prstGeom prst="rect">
            <a:avLst/>
          </a:prstGeom>
          <a:noFill/>
        </p:spPr>
        <p:txBody>
          <a:bodyPr wrap="none" rtlCol="0">
            <a:spAutoFit/>
          </a:bodyPr>
          <a:lstStyle/>
          <a:p>
            <a:r>
              <a:rPr kumimoji="1" lang="en-US" altLang="zh-CN" dirty="0"/>
              <a:t>Nodes—</a:t>
            </a:r>
            <a:r>
              <a:rPr kumimoji="1" lang="zh-CN" altLang="en-US" dirty="0"/>
              <a:t>位置</a:t>
            </a:r>
            <a:endParaRPr kumimoji="1" lang="en-US" altLang="zh-CN" dirty="0"/>
          </a:p>
          <a:p>
            <a:r>
              <a:rPr kumimoji="1" lang="en-US" altLang="zh-CN" dirty="0"/>
              <a:t>Edges—</a:t>
            </a:r>
            <a:r>
              <a:rPr kumimoji="1" lang="zh-CN" altLang="en-US" dirty="0"/>
              <a:t>位置之间的联系</a:t>
            </a:r>
          </a:p>
        </p:txBody>
      </p:sp>
      <p:sp>
        <p:nvSpPr>
          <p:cNvPr id="2" name="椭圆 1">
            <a:extLst>
              <a:ext uri="{FF2B5EF4-FFF2-40B4-BE49-F238E27FC236}">
                <a16:creationId xmlns:a16="http://schemas.microsoft.com/office/drawing/2014/main" id="{DC2DCC34-102B-6943-88C1-DD0D926DFE4C}"/>
              </a:ext>
            </a:extLst>
          </p:cNvPr>
          <p:cNvSpPr/>
          <p:nvPr/>
        </p:nvSpPr>
        <p:spPr>
          <a:xfrm>
            <a:off x="1233376" y="15770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AB35A2A4-6683-E442-9518-792290EE9000}"/>
              </a:ext>
            </a:extLst>
          </p:cNvPr>
          <p:cNvSpPr/>
          <p:nvPr/>
        </p:nvSpPr>
        <p:spPr>
          <a:xfrm>
            <a:off x="1897254" y="1538018"/>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B6AAE912-B9E6-174E-93A8-DE1CB715DCF3}"/>
              </a:ext>
            </a:extLst>
          </p:cNvPr>
          <p:cNvSpPr/>
          <p:nvPr/>
        </p:nvSpPr>
        <p:spPr>
          <a:xfrm>
            <a:off x="1431851" y="2070257"/>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F30E941-DC4F-2B43-96D6-3922A66DE9C7}"/>
              </a:ext>
            </a:extLst>
          </p:cNvPr>
          <p:cNvSpPr/>
          <p:nvPr/>
        </p:nvSpPr>
        <p:spPr>
          <a:xfrm>
            <a:off x="2434855" y="185350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83F07D2E-5BF7-B54A-ADD7-75A67A791BEA}"/>
              </a:ext>
            </a:extLst>
          </p:cNvPr>
          <p:cNvSpPr/>
          <p:nvPr/>
        </p:nvSpPr>
        <p:spPr>
          <a:xfrm>
            <a:off x="2135326" y="23285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连接符 4">
            <a:extLst>
              <a:ext uri="{FF2B5EF4-FFF2-40B4-BE49-F238E27FC236}">
                <a16:creationId xmlns:a16="http://schemas.microsoft.com/office/drawing/2014/main" id="{65EB4A04-E278-3F46-B2A1-F734CB9EAADF}"/>
              </a:ext>
            </a:extLst>
          </p:cNvPr>
          <p:cNvCxnSpPr>
            <a:stCxn id="2" idx="0"/>
            <a:endCxn id="9" idx="2"/>
          </p:cNvCxnSpPr>
          <p:nvPr/>
        </p:nvCxnSpPr>
        <p:spPr>
          <a:xfrm flipV="1">
            <a:off x="1269376" y="1574018"/>
            <a:ext cx="627878" cy="30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DC5E2BEA-5B52-DB41-934A-A5135CCD4364}"/>
              </a:ext>
            </a:extLst>
          </p:cNvPr>
          <p:cNvCxnSpPr>
            <a:stCxn id="2" idx="0"/>
            <a:endCxn id="10" idx="5"/>
          </p:cNvCxnSpPr>
          <p:nvPr/>
        </p:nvCxnSpPr>
        <p:spPr>
          <a:xfrm>
            <a:off x="1269376" y="1577057"/>
            <a:ext cx="223931" cy="554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63546DE-A08A-2644-A869-86D9FF29A4C2}"/>
              </a:ext>
            </a:extLst>
          </p:cNvPr>
          <p:cNvCxnSpPr>
            <a:stCxn id="10" idx="6"/>
            <a:endCxn id="9" idx="3"/>
          </p:cNvCxnSpPr>
          <p:nvPr/>
        </p:nvCxnSpPr>
        <p:spPr>
          <a:xfrm flipV="1">
            <a:off x="1503851" y="1599474"/>
            <a:ext cx="403947" cy="506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6CF77CB0-942F-8243-B5F0-DE4D6EB465DE}"/>
              </a:ext>
            </a:extLst>
          </p:cNvPr>
          <p:cNvCxnSpPr>
            <a:stCxn id="10" idx="5"/>
            <a:endCxn id="12" idx="1"/>
          </p:cNvCxnSpPr>
          <p:nvPr/>
        </p:nvCxnSpPr>
        <p:spPr>
          <a:xfrm>
            <a:off x="1493307" y="2131713"/>
            <a:ext cx="652563" cy="207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3B12C384-E593-1840-86CF-655845BA669B}"/>
              </a:ext>
            </a:extLst>
          </p:cNvPr>
          <p:cNvCxnSpPr>
            <a:stCxn id="9" idx="6"/>
            <a:endCxn id="11" idx="1"/>
          </p:cNvCxnSpPr>
          <p:nvPr/>
        </p:nvCxnSpPr>
        <p:spPr>
          <a:xfrm>
            <a:off x="1969254" y="1574018"/>
            <a:ext cx="476145" cy="290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32A25E9C-AE91-234F-9914-599A92E94A09}"/>
              </a:ext>
            </a:extLst>
          </p:cNvPr>
          <p:cNvCxnSpPr>
            <a:stCxn id="12" idx="7"/>
            <a:endCxn id="11" idx="3"/>
          </p:cNvCxnSpPr>
          <p:nvPr/>
        </p:nvCxnSpPr>
        <p:spPr>
          <a:xfrm flipV="1">
            <a:off x="2196782" y="1914959"/>
            <a:ext cx="248617" cy="424159"/>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C93ED29-9BC8-3E4F-A367-B3576CFB3629}"/>
              </a:ext>
            </a:extLst>
          </p:cNvPr>
          <p:cNvSpPr txBox="1"/>
          <p:nvPr/>
        </p:nvSpPr>
        <p:spPr>
          <a:xfrm>
            <a:off x="1819588" y="2734363"/>
            <a:ext cx="7802136" cy="369332"/>
          </a:xfrm>
          <a:prstGeom prst="rect">
            <a:avLst/>
          </a:prstGeom>
          <a:noFill/>
        </p:spPr>
        <p:txBody>
          <a:bodyPr wrap="none" rtlCol="0">
            <a:spAutoFit/>
          </a:bodyPr>
          <a:lstStyle/>
          <a:p>
            <a:r>
              <a:rPr kumimoji="1" lang="zh-CN" altLang="en-US" dirty="0"/>
              <a:t>地理位置信息能够反映出边和节点之间的特性，特性进一步影响时空相关性</a:t>
            </a:r>
          </a:p>
        </p:txBody>
      </p:sp>
      <p:pic>
        <p:nvPicPr>
          <p:cNvPr id="30" name="图片 29">
            <a:extLst>
              <a:ext uri="{FF2B5EF4-FFF2-40B4-BE49-F238E27FC236}">
                <a16:creationId xmlns:a16="http://schemas.microsoft.com/office/drawing/2014/main" id="{F4B29111-BBD5-3545-B804-BBA020D80CBE}"/>
              </a:ext>
            </a:extLst>
          </p:cNvPr>
          <p:cNvPicPr>
            <a:picLocks noChangeAspect="1"/>
          </p:cNvPicPr>
          <p:nvPr/>
        </p:nvPicPr>
        <p:blipFill>
          <a:blip r:embed="rId3"/>
          <a:stretch>
            <a:fillRect/>
          </a:stretch>
        </p:blipFill>
        <p:spPr>
          <a:xfrm>
            <a:off x="1819587" y="5241353"/>
            <a:ext cx="8620189" cy="1363240"/>
          </a:xfrm>
          <a:prstGeom prst="rect">
            <a:avLst/>
          </a:prstGeom>
        </p:spPr>
      </p:pic>
      <p:pic>
        <p:nvPicPr>
          <p:cNvPr id="32" name="图片 31">
            <a:extLst>
              <a:ext uri="{FF2B5EF4-FFF2-40B4-BE49-F238E27FC236}">
                <a16:creationId xmlns:a16="http://schemas.microsoft.com/office/drawing/2014/main" id="{110DC1A8-20CB-594F-906F-AEC084D7A2F4}"/>
              </a:ext>
            </a:extLst>
          </p:cNvPr>
          <p:cNvPicPr>
            <a:picLocks noChangeAspect="1"/>
          </p:cNvPicPr>
          <p:nvPr/>
        </p:nvPicPr>
        <p:blipFill>
          <a:blip r:embed="rId4"/>
          <a:stretch>
            <a:fillRect/>
          </a:stretch>
        </p:blipFill>
        <p:spPr>
          <a:xfrm>
            <a:off x="2321090" y="3189700"/>
            <a:ext cx="6897338" cy="1463072"/>
          </a:xfrm>
          <a:prstGeom prst="rect">
            <a:avLst/>
          </a:prstGeom>
        </p:spPr>
      </p:pic>
      <p:cxnSp>
        <p:nvCxnSpPr>
          <p:cNvPr id="34" name="直线箭头连接符 33">
            <a:extLst>
              <a:ext uri="{FF2B5EF4-FFF2-40B4-BE49-F238E27FC236}">
                <a16:creationId xmlns:a16="http://schemas.microsoft.com/office/drawing/2014/main" id="{8DB12A55-B205-D242-ADAD-57328AF913BE}"/>
              </a:ext>
            </a:extLst>
          </p:cNvPr>
          <p:cNvCxnSpPr/>
          <p:nvPr/>
        </p:nvCxnSpPr>
        <p:spPr>
          <a:xfrm flipV="1">
            <a:off x="4990214" y="4412512"/>
            <a:ext cx="0" cy="1297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F4DD0197-C199-C14A-A50E-17B88DB8441B}"/>
              </a:ext>
            </a:extLst>
          </p:cNvPr>
          <p:cNvCxnSpPr/>
          <p:nvPr/>
        </p:nvCxnSpPr>
        <p:spPr>
          <a:xfrm flipV="1">
            <a:off x="6843823" y="4412512"/>
            <a:ext cx="0" cy="1297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658C72F-B4D1-A248-A0DB-665A845E57BD}"/>
              </a:ext>
            </a:extLst>
          </p:cNvPr>
          <p:cNvSpPr txBox="1"/>
          <p:nvPr/>
        </p:nvSpPr>
        <p:spPr>
          <a:xfrm>
            <a:off x="4886930" y="5056687"/>
            <a:ext cx="2060179" cy="369332"/>
          </a:xfrm>
          <a:prstGeom prst="rect">
            <a:avLst/>
          </a:prstGeom>
          <a:noFill/>
        </p:spPr>
        <p:txBody>
          <a:bodyPr wrap="none" rtlCol="0">
            <a:spAutoFit/>
          </a:bodyPr>
          <a:lstStyle/>
          <a:p>
            <a:r>
              <a:rPr kumimoji="1" lang="en-US" altLang="zh-CN" dirty="0"/>
              <a:t>Weight</a:t>
            </a:r>
            <a:r>
              <a:rPr kumimoji="1" lang="zh-CN" altLang="en-US" dirty="0"/>
              <a:t> </a:t>
            </a:r>
            <a:r>
              <a:rPr kumimoji="1" lang="en-US" altLang="zh-CN" dirty="0"/>
              <a:t>Generation</a:t>
            </a:r>
            <a:endParaRPr kumimoji="1" lang="zh-CN" altLang="en-US" dirty="0"/>
          </a:p>
        </p:txBody>
      </p:sp>
      <p:sp>
        <p:nvSpPr>
          <p:cNvPr id="22" name="文本框 21">
            <a:extLst>
              <a:ext uri="{FF2B5EF4-FFF2-40B4-BE49-F238E27FC236}">
                <a16:creationId xmlns:a16="http://schemas.microsoft.com/office/drawing/2014/main" id="{A9CAA598-AC36-4441-99E2-78B3473333C8}"/>
              </a:ext>
            </a:extLst>
          </p:cNvPr>
          <p:cNvSpPr txBox="1"/>
          <p:nvPr/>
        </p:nvSpPr>
        <p:spPr>
          <a:xfrm>
            <a:off x="2972456" y="1596705"/>
            <a:ext cx="4113627" cy="646331"/>
          </a:xfrm>
          <a:prstGeom prst="rect">
            <a:avLst/>
          </a:prstGeom>
          <a:noFill/>
        </p:spPr>
        <p:txBody>
          <a:bodyPr wrap="none" rtlCol="0">
            <a:spAutoFit/>
          </a:bodyPr>
          <a:lstStyle/>
          <a:p>
            <a:r>
              <a:rPr kumimoji="1" lang="en-US" altLang="zh-CN" dirty="0"/>
              <a:t>    </a:t>
            </a:r>
            <a:r>
              <a:rPr kumimoji="1" lang="en-US" altLang="zh-CN" dirty="0" err="1"/>
              <a:t>Bulid</a:t>
            </a:r>
            <a:r>
              <a:rPr kumimoji="1" lang="zh-CN" altLang="en-US" dirty="0"/>
              <a:t> </a:t>
            </a:r>
            <a:r>
              <a:rPr kumimoji="1" lang="en-US" altLang="zh-CN" dirty="0"/>
              <a:t>a</a:t>
            </a:r>
            <a:r>
              <a:rPr kumimoji="1" lang="zh-CN" altLang="en-US" dirty="0"/>
              <a:t> </a:t>
            </a:r>
            <a:r>
              <a:rPr kumimoji="1" lang="en-US" altLang="zh-CN" dirty="0"/>
              <a:t>geo-graph</a:t>
            </a:r>
            <a:r>
              <a:rPr kumimoji="1" lang="zh-CN" altLang="en-US" dirty="0"/>
              <a:t> </a:t>
            </a:r>
            <a:r>
              <a:rPr kumimoji="1" lang="en-US" altLang="zh-CN" dirty="0"/>
              <a:t>to</a:t>
            </a:r>
            <a:r>
              <a:rPr kumimoji="1" lang="zh-CN" altLang="en-US" dirty="0"/>
              <a:t> </a:t>
            </a:r>
            <a:r>
              <a:rPr kumimoji="1" lang="en-US" altLang="zh-CN" dirty="0"/>
              <a:t>describe</a:t>
            </a:r>
            <a:r>
              <a:rPr kumimoji="1" lang="zh-CN" altLang="en-US" dirty="0"/>
              <a:t> </a:t>
            </a:r>
            <a:r>
              <a:rPr kumimoji="1" lang="en-US" altLang="zh-CN" dirty="0"/>
              <a:t>spatial</a:t>
            </a:r>
          </a:p>
          <a:p>
            <a:r>
              <a:rPr kumimoji="1" lang="en-US" altLang="zh-CN" dirty="0"/>
              <a:t>Structures</a:t>
            </a:r>
            <a:r>
              <a:rPr kumimoji="1" lang="zh-CN" altLang="en-US" dirty="0"/>
              <a:t> </a:t>
            </a:r>
            <a:r>
              <a:rPr kumimoji="1" lang="en-US" altLang="zh-CN" dirty="0"/>
              <a:t>of</a:t>
            </a:r>
            <a:r>
              <a:rPr kumimoji="1" lang="zh-CN" altLang="en-US" dirty="0"/>
              <a:t> </a:t>
            </a:r>
            <a:r>
              <a:rPr kumimoji="1" lang="en-US" altLang="zh-CN" dirty="0"/>
              <a:t>road</a:t>
            </a:r>
            <a:r>
              <a:rPr kumimoji="1" lang="zh-CN" altLang="en-US" dirty="0"/>
              <a:t> </a:t>
            </a:r>
            <a:r>
              <a:rPr kumimoji="1" lang="en-US" altLang="zh-CN" dirty="0"/>
              <a:t>networks.</a:t>
            </a:r>
            <a:endParaRPr kumimoji="1" lang="zh-CN" altLang="en-US" dirty="0"/>
          </a:p>
        </p:txBody>
      </p:sp>
    </p:spTree>
    <p:extLst>
      <p:ext uri="{BB962C8B-B14F-4D97-AF65-F5344CB8AC3E}">
        <p14:creationId xmlns:p14="http://schemas.microsoft.com/office/powerpoint/2010/main" val="155877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work——ST-</a:t>
            </a:r>
            <a:r>
              <a:rPr kumimoji="1" lang="en-US" altLang="zh-CN" sz="3200" dirty="0" err="1"/>
              <a:t>MetaNet</a:t>
            </a:r>
            <a:endParaRPr kumimoji="1" lang="zh-CN" altLang="en-US" sz="3200" dirty="0"/>
          </a:p>
        </p:txBody>
      </p:sp>
      <p:pic>
        <p:nvPicPr>
          <p:cNvPr id="6" name="图片 5">
            <a:extLst>
              <a:ext uri="{FF2B5EF4-FFF2-40B4-BE49-F238E27FC236}">
                <a16:creationId xmlns:a16="http://schemas.microsoft.com/office/drawing/2014/main" id="{E5614702-6900-D046-A640-7E65F8DC08B1}"/>
              </a:ext>
            </a:extLst>
          </p:cNvPr>
          <p:cNvPicPr>
            <a:picLocks noChangeAspect="1"/>
          </p:cNvPicPr>
          <p:nvPr/>
        </p:nvPicPr>
        <p:blipFill>
          <a:blip r:embed="rId3"/>
          <a:stretch>
            <a:fillRect/>
          </a:stretch>
        </p:blipFill>
        <p:spPr>
          <a:xfrm>
            <a:off x="0" y="988421"/>
            <a:ext cx="12192000" cy="2783644"/>
          </a:xfrm>
          <a:prstGeom prst="rect">
            <a:avLst/>
          </a:prstGeom>
        </p:spPr>
      </p:pic>
      <p:sp>
        <p:nvSpPr>
          <p:cNvPr id="8" name="文本框 7">
            <a:extLst>
              <a:ext uri="{FF2B5EF4-FFF2-40B4-BE49-F238E27FC236}">
                <a16:creationId xmlns:a16="http://schemas.microsoft.com/office/drawing/2014/main" id="{DDF95D86-743D-D141-84BD-99AE0B08255E}"/>
              </a:ext>
            </a:extLst>
          </p:cNvPr>
          <p:cNvSpPr txBox="1"/>
          <p:nvPr/>
        </p:nvSpPr>
        <p:spPr>
          <a:xfrm>
            <a:off x="791976" y="3987209"/>
            <a:ext cx="6970178" cy="369332"/>
          </a:xfrm>
          <a:prstGeom prst="rect">
            <a:avLst/>
          </a:prstGeom>
          <a:noFill/>
        </p:spPr>
        <p:txBody>
          <a:bodyPr wrap="none" rtlCol="0">
            <a:spAutoFit/>
          </a:bodyPr>
          <a:lstStyle/>
          <a:p>
            <a:r>
              <a:rPr kumimoji="1" lang="en-US" altLang="zh-CN" dirty="0"/>
              <a:t>Recurrent neural network</a:t>
            </a:r>
            <a:r>
              <a:rPr kumimoji="1" lang="zh-CN" altLang="en-US" dirty="0"/>
              <a:t>：</a:t>
            </a:r>
            <a:r>
              <a:rPr kumimoji="1" lang="en-US" altLang="zh-CN" dirty="0"/>
              <a:t>embedding</a:t>
            </a:r>
            <a:r>
              <a:rPr kumimoji="1" lang="zh-CN" altLang="en-US" dirty="0"/>
              <a:t> </a:t>
            </a:r>
            <a:r>
              <a:rPr kumimoji="1" lang="en-US" altLang="zh-CN" dirty="0"/>
              <a:t>the</a:t>
            </a:r>
            <a:r>
              <a:rPr kumimoji="1" lang="zh-CN" altLang="en-US" dirty="0"/>
              <a:t> </a:t>
            </a:r>
            <a:r>
              <a:rPr kumimoji="1" lang="en-US" altLang="zh-CN" dirty="0"/>
              <a:t>sequence</a:t>
            </a:r>
            <a:r>
              <a:rPr kumimoji="1" lang="zh-CN" altLang="en-US" dirty="0"/>
              <a:t> </a:t>
            </a:r>
            <a:r>
              <a:rPr kumimoji="1" lang="en-US" altLang="zh-CN" dirty="0"/>
              <a:t>of</a:t>
            </a:r>
            <a:r>
              <a:rPr kumimoji="1" lang="zh-CN" altLang="en-US" dirty="0"/>
              <a:t> </a:t>
            </a:r>
            <a:r>
              <a:rPr kumimoji="1" lang="en-US" altLang="zh-CN" dirty="0"/>
              <a:t>urban</a:t>
            </a:r>
            <a:r>
              <a:rPr kumimoji="1" lang="zh-CN" altLang="en-US" dirty="0"/>
              <a:t> </a:t>
            </a:r>
            <a:r>
              <a:rPr kumimoji="1" lang="en-US" altLang="zh-CN" dirty="0"/>
              <a:t>traffic</a:t>
            </a:r>
            <a:endParaRPr kumimoji="1" lang="zh-CN" altLang="en-US" dirty="0"/>
          </a:p>
        </p:txBody>
      </p:sp>
      <p:sp>
        <p:nvSpPr>
          <p:cNvPr id="24" name="文本框 23">
            <a:extLst>
              <a:ext uri="{FF2B5EF4-FFF2-40B4-BE49-F238E27FC236}">
                <a16:creationId xmlns:a16="http://schemas.microsoft.com/office/drawing/2014/main" id="{E688B265-C626-FE4A-A4A3-8EE0EC14D1BF}"/>
              </a:ext>
            </a:extLst>
          </p:cNvPr>
          <p:cNvSpPr txBox="1"/>
          <p:nvPr/>
        </p:nvSpPr>
        <p:spPr>
          <a:xfrm>
            <a:off x="791975" y="5740637"/>
            <a:ext cx="8536311" cy="369332"/>
          </a:xfrm>
          <a:prstGeom prst="rect">
            <a:avLst/>
          </a:prstGeom>
          <a:noFill/>
        </p:spPr>
        <p:txBody>
          <a:bodyPr wrap="none" rtlCol="0">
            <a:spAutoFit/>
          </a:bodyPr>
          <a:lstStyle/>
          <a:p>
            <a:r>
              <a:rPr kumimoji="1" lang="en-US" altLang="zh-CN" dirty="0"/>
              <a:t>Meta-knowledge learner</a:t>
            </a:r>
            <a:r>
              <a:rPr kumimoji="1" lang="zh-CN" altLang="en-US" dirty="0"/>
              <a:t>：</a:t>
            </a:r>
            <a:r>
              <a:rPr kumimoji="1" lang="en-US" altLang="zh-CN" dirty="0"/>
              <a:t>learning</a:t>
            </a:r>
            <a:r>
              <a:rPr kumimoji="1" lang="zh-CN" altLang="en-US" dirty="0"/>
              <a:t> </a:t>
            </a:r>
            <a:r>
              <a:rPr kumimoji="1" lang="en-US" altLang="zh-CN" dirty="0"/>
              <a:t>node</a:t>
            </a:r>
            <a:r>
              <a:rPr kumimoji="1" lang="zh-CN" altLang="en-US" dirty="0"/>
              <a:t> </a:t>
            </a:r>
            <a:r>
              <a:rPr kumimoji="1" lang="en-US" altLang="zh-CN" dirty="0"/>
              <a:t>&amp;</a:t>
            </a:r>
            <a:r>
              <a:rPr kumimoji="1" lang="zh-CN" altLang="en-US" dirty="0"/>
              <a:t> </a:t>
            </a:r>
            <a:r>
              <a:rPr kumimoji="1" lang="en-US" altLang="zh-CN" dirty="0"/>
              <a:t>edge</a:t>
            </a:r>
            <a:r>
              <a:rPr kumimoji="1" lang="zh-CN" altLang="en-US" dirty="0"/>
              <a:t> </a:t>
            </a:r>
            <a:r>
              <a:rPr kumimoji="1" lang="en-US" altLang="zh-CN" dirty="0"/>
              <a:t>characteristics</a:t>
            </a:r>
            <a:r>
              <a:rPr kumimoji="1" lang="zh-CN" altLang="en-US" dirty="0"/>
              <a:t> </a:t>
            </a:r>
            <a:r>
              <a:rPr kumimoji="1" lang="en-US" altLang="zh-CN" dirty="0"/>
              <a:t>from</a:t>
            </a:r>
            <a:r>
              <a:rPr kumimoji="1" lang="zh-CN" altLang="en-US" dirty="0"/>
              <a:t> </a:t>
            </a:r>
            <a:r>
              <a:rPr kumimoji="1" lang="en-US" altLang="zh-CN" dirty="0"/>
              <a:t>geo-attributes</a:t>
            </a:r>
            <a:endParaRPr kumimoji="1" lang="zh-CN" altLang="en-US" dirty="0"/>
          </a:p>
        </p:txBody>
      </p:sp>
      <p:sp>
        <p:nvSpPr>
          <p:cNvPr id="26" name="文本框 25">
            <a:extLst>
              <a:ext uri="{FF2B5EF4-FFF2-40B4-BE49-F238E27FC236}">
                <a16:creationId xmlns:a16="http://schemas.microsoft.com/office/drawing/2014/main" id="{8E1C2E7A-BDA2-6C48-8F0E-F5A178833B8B}"/>
              </a:ext>
            </a:extLst>
          </p:cNvPr>
          <p:cNvSpPr txBox="1"/>
          <p:nvPr/>
        </p:nvSpPr>
        <p:spPr>
          <a:xfrm>
            <a:off x="791975" y="4571685"/>
            <a:ext cx="6498895" cy="369332"/>
          </a:xfrm>
          <a:prstGeom prst="rect">
            <a:avLst/>
          </a:prstGeom>
          <a:noFill/>
        </p:spPr>
        <p:txBody>
          <a:bodyPr wrap="square" rtlCol="0">
            <a:spAutoFit/>
          </a:bodyPr>
          <a:lstStyle/>
          <a:p>
            <a:r>
              <a:rPr kumimoji="1" lang="en-US" altLang="zh-CN" dirty="0"/>
              <a:t>Meta-graph attention</a:t>
            </a:r>
            <a:r>
              <a:rPr kumimoji="1" lang="zh-CN" altLang="en-US" dirty="0"/>
              <a:t>：</a:t>
            </a:r>
            <a:r>
              <a:rPr kumimoji="1" lang="en-US" altLang="zh-CN" dirty="0"/>
              <a:t> modeling</a:t>
            </a:r>
            <a:r>
              <a:rPr kumimoji="1" lang="zh-CN" altLang="en-US" dirty="0"/>
              <a:t> </a:t>
            </a:r>
            <a:r>
              <a:rPr kumimoji="1" lang="en-US" altLang="zh-CN" dirty="0"/>
              <a:t>diverse</a:t>
            </a:r>
            <a:r>
              <a:rPr kumimoji="1" lang="zh-CN" altLang="en-US" dirty="0"/>
              <a:t> </a:t>
            </a:r>
            <a:r>
              <a:rPr kumimoji="1" lang="en-US" altLang="zh-CN" dirty="0"/>
              <a:t>spatial</a:t>
            </a:r>
            <a:r>
              <a:rPr kumimoji="1" lang="zh-CN" altLang="en-US" dirty="0"/>
              <a:t> </a:t>
            </a:r>
            <a:r>
              <a:rPr kumimoji="1" lang="en-US" altLang="zh-CN" dirty="0"/>
              <a:t>correlations</a:t>
            </a:r>
            <a:endParaRPr kumimoji="1" lang="zh-CN" altLang="en-US" dirty="0"/>
          </a:p>
        </p:txBody>
      </p:sp>
      <p:sp>
        <p:nvSpPr>
          <p:cNvPr id="27" name="文本框 26">
            <a:extLst>
              <a:ext uri="{FF2B5EF4-FFF2-40B4-BE49-F238E27FC236}">
                <a16:creationId xmlns:a16="http://schemas.microsoft.com/office/drawing/2014/main" id="{FFF72BD1-76C2-DF4C-AA62-8118F576B03D}"/>
              </a:ext>
            </a:extLst>
          </p:cNvPr>
          <p:cNvSpPr txBox="1"/>
          <p:nvPr/>
        </p:nvSpPr>
        <p:spPr>
          <a:xfrm>
            <a:off x="791975" y="5156161"/>
            <a:ext cx="7532831" cy="369332"/>
          </a:xfrm>
          <a:prstGeom prst="rect">
            <a:avLst/>
          </a:prstGeom>
          <a:noFill/>
        </p:spPr>
        <p:txBody>
          <a:bodyPr wrap="none" rtlCol="0">
            <a:spAutoFit/>
          </a:bodyPr>
          <a:lstStyle/>
          <a:p>
            <a:r>
              <a:rPr kumimoji="1" lang="en-US" altLang="zh-CN" dirty="0"/>
              <a:t>Meta Recurrent Neural Network</a:t>
            </a:r>
            <a:r>
              <a:rPr kumimoji="1" lang="zh-CN" altLang="en-US" dirty="0"/>
              <a:t>：</a:t>
            </a:r>
            <a:r>
              <a:rPr kumimoji="1" lang="en-US" altLang="zh-CN" dirty="0"/>
              <a:t> modeling</a:t>
            </a:r>
            <a:r>
              <a:rPr kumimoji="1" lang="zh-CN" altLang="en-US" dirty="0"/>
              <a:t> </a:t>
            </a:r>
            <a:r>
              <a:rPr kumimoji="1" lang="en-US" altLang="zh-CN" dirty="0"/>
              <a:t>diverse</a:t>
            </a:r>
            <a:r>
              <a:rPr kumimoji="1" lang="zh-CN" altLang="en-US" dirty="0"/>
              <a:t> </a:t>
            </a:r>
            <a:r>
              <a:rPr kumimoji="1" lang="en-US" altLang="zh-CN" dirty="0"/>
              <a:t>temporal</a:t>
            </a:r>
            <a:r>
              <a:rPr kumimoji="1" lang="zh-CN" altLang="en-US" dirty="0"/>
              <a:t> </a:t>
            </a:r>
            <a:r>
              <a:rPr kumimoji="1" lang="en-US" altLang="zh-CN" dirty="0"/>
              <a:t>correlations</a:t>
            </a:r>
            <a:endParaRPr kumimoji="1" lang="zh-CN" altLang="en-US" dirty="0"/>
          </a:p>
        </p:txBody>
      </p:sp>
      <p:sp>
        <p:nvSpPr>
          <p:cNvPr id="9" name="文本框 8">
            <a:extLst>
              <a:ext uri="{FF2B5EF4-FFF2-40B4-BE49-F238E27FC236}">
                <a16:creationId xmlns:a16="http://schemas.microsoft.com/office/drawing/2014/main" id="{F6A1FC93-5FAE-FF47-BB36-98AB19C39A75}"/>
              </a:ext>
            </a:extLst>
          </p:cNvPr>
          <p:cNvSpPr txBox="1"/>
          <p:nvPr/>
        </p:nvSpPr>
        <p:spPr>
          <a:xfrm>
            <a:off x="791975" y="6325113"/>
            <a:ext cx="6356227" cy="369332"/>
          </a:xfrm>
          <a:prstGeom prst="rect">
            <a:avLst/>
          </a:prstGeom>
          <a:noFill/>
        </p:spPr>
        <p:txBody>
          <a:bodyPr wrap="none" rtlCol="0">
            <a:spAutoFit/>
          </a:bodyPr>
          <a:lstStyle/>
          <a:p>
            <a:r>
              <a:rPr kumimoji="1" lang="en-US" altLang="zh-CN" dirty="0"/>
              <a:t>Meta learner</a:t>
            </a:r>
            <a:r>
              <a:rPr kumimoji="1" lang="zh-CN" altLang="en-US" dirty="0"/>
              <a:t>：</a:t>
            </a:r>
            <a:r>
              <a:rPr kumimoji="1" lang="en-US" altLang="zh-CN" dirty="0"/>
              <a:t>generating</a:t>
            </a:r>
            <a:r>
              <a:rPr kumimoji="1" lang="zh-CN" altLang="en-US" dirty="0"/>
              <a:t> </a:t>
            </a:r>
            <a:r>
              <a:rPr kumimoji="1" lang="en-US" altLang="zh-CN" dirty="0"/>
              <a:t>parameter</a:t>
            </a:r>
            <a:r>
              <a:rPr kumimoji="1" lang="zh-CN" altLang="en-US" dirty="0"/>
              <a:t> </a:t>
            </a:r>
            <a:r>
              <a:rPr kumimoji="1" lang="en-US" altLang="zh-CN" dirty="0"/>
              <a:t>weights</a:t>
            </a:r>
            <a:r>
              <a:rPr kumimoji="1" lang="zh-CN" altLang="en-US" dirty="0"/>
              <a:t> </a:t>
            </a:r>
            <a:r>
              <a:rPr kumimoji="1" lang="en-US" altLang="zh-CN" dirty="0"/>
              <a:t>in</a:t>
            </a:r>
            <a:r>
              <a:rPr kumimoji="1" lang="zh-CN" altLang="en-US" dirty="0"/>
              <a:t> </a:t>
            </a:r>
            <a:r>
              <a:rPr kumimoji="1" lang="en-US" altLang="zh-CN" dirty="0"/>
              <a:t>GAT</a:t>
            </a:r>
            <a:r>
              <a:rPr kumimoji="1" lang="zh-CN" altLang="en-US" dirty="0"/>
              <a:t> </a:t>
            </a:r>
            <a:r>
              <a:rPr kumimoji="1" lang="en-US" altLang="zh-CN" dirty="0"/>
              <a:t>and</a:t>
            </a:r>
            <a:r>
              <a:rPr kumimoji="1" lang="zh-CN" altLang="en-US" dirty="0"/>
              <a:t> </a:t>
            </a:r>
            <a:r>
              <a:rPr kumimoji="1" lang="en-US" altLang="zh-CN" dirty="0"/>
              <a:t>RNN</a:t>
            </a:r>
            <a:endParaRPr kumimoji="1" lang="zh-CN" altLang="en-US" dirty="0"/>
          </a:p>
        </p:txBody>
      </p:sp>
    </p:spTree>
    <p:extLst>
      <p:ext uri="{BB962C8B-B14F-4D97-AF65-F5344CB8AC3E}">
        <p14:creationId xmlns:p14="http://schemas.microsoft.com/office/powerpoint/2010/main" val="124194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6" grpId="0"/>
      <p:bldP spid="2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——Recurrent Neural Network</a:t>
            </a:r>
            <a:r>
              <a:rPr kumimoji="1" lang="zh-CN" altLang="en-US" sz="3200" dirty="0"/>
              <a:t>（</a:t>
            </a:r>
            <a:r>
              <a:rPr kumimoji="1" lang="en-US" altLang="zh-CN" sz="3200" dirty="0"/>
              <a:t>GRU</a:t>
            </a:r>
            <a:r>
              <a:rPr kumimoji="1" lang="zh-CN" altLang="en-US" sz="3200" dirty="0"/>
              <a:t>）</a:t>
            </a:r>
          </a:p>
        </p:txBody>
      </p:sp>
      <p:pic>
        <p:nvPicPr>
          <p:cNvPr id="3" name="图片 2">
            <a:extLst>
              <a:ext uri="{FF2B5EF4-FFF2-40B4-BE49-F238E27FC236}">
                <a16:creationId xmlns:a16="http://schemas.microsoft.com/office/drawing/2014/main" id="{B7A8DEB9-5A5E-144B-8CB2-7C83E075F971}"/>
              </a:ext>
            </a:extLst>
          </p:cNvPr>
          <p:cNvPicPr>
            <a:picLocks noChangeAspect="1"/>
          </p:cNvPicPr>
          <p:nvPr/>
        </p:nvPicPr>
        <p:blipFill>
          <a:blip r:embed="rId4"/>
          <a:stretch>
            <a:fillRect/>
          </a:stretch>
        </p:blipFill>
        <p:spPr>
          <a:xfrm>
            <a:off x="4137395" y="1105379"/>
            <a:ext cx="2465423" cy="2733592"/>
          </a:xfrm>
          <a:prstGeom prst="rect">
            <a:avLst/>
          </a:prstGeom>
        </p:spPr>
      </p:pic>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E71FBB91-5C87-1A49-9AA7-B6B6AA35127E}"/>
                  </a:ext>
                </a:extLst>
              </p:cNvPr>
              <p:cNvSpPr/>
              <p:nvPr/>
            </p:nvSpPr>
            <p:spPr>
              <a:xfrm>
                <a:off x="3710763" y="1702978"/>
                <a:ext cx="426632" cy="429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h</m:t>
                          </m:r>
                        </m:e>
                        <m:sub>
                          <m:r>
                            <m:rPr>
                              <m:sty m:val="p"/>
                            </m:rPr>
                            <a:rPr kumimoji="1" lang="en-US" altLang="zh-CN" i="1">
                              <a:latin typeface="Cambria Math" panose="02040503050406030204" pitchFamily="18" charset="0"/>
                            </a:rPr>
                            <m:t>t</m:t>
                          </m:r>
                          <m:r>
                            <a:rPr kumimoji="1" lang="en-US" altLang="zh-CN" i="1">
                              <a:latin typeface="Cambria Math" panose="02040503050406030204" pitchFamily="18" charset="0"/>
                            </a:rPr>
                            <m:t>−1</m:t>
                          </m:r>
                        </m:sub>
                      </m:sSub>
                    </m:oMath>
                  </m:oMathPara>
                </a14:m>
                <a:endParaRPr kumimoji="1" lang="zh-CN" altLang="en-US" dirty="0"/>
              </a:p>
            </p:txBody>
          </p:sp>
        </mc:Choice>
        <mc:Fallback xmlns="">
          <p:sp>
            <p:nvSpPr>
              <p:cNvPr id="5" name="椭圆 4">
                <a:extLst>
                  <a:ext uri="{FF2B5EF4-FFF2-40B4-BE49-F238E27FC236}">
                    <a16:creationId xmlns:a16="http://schemas.microsoft.com/office/drawing/2014/main" id="{E71FBB91-5C87-1A49-9AA7-B6B6AA35127E}"/>
                  </a:ext>
                </a:extLst>
              </p:cNvPr>
              <p:cNvSpPr>
                <a:spLocks noRot="1" noChangeAspect="1" noMove="1" noResize="1" noEditPoints="1" noAdjustHandles="1" noChangeArrowheads="1" noChangeShapeType="1" noTextEdit="1"/>
              </p:cNvSpPr>
              <p:nvPr/>
            </p:nvSpPr>
            <p:spPr>
              <a:xfrm>
                <a:off x="3710763" y="1702978"/>
                <a:ext cx="426632" cy="429734"/>
              </a:xfrm>
              <a:prstGeom prst="ellipse">
                <a:avLst/>
              </a:prstGeom>
              <a:blipFill>
                <a:blip r:embed="rId5"/>
                <a:stretch>
                  <a:fillRect l="-13889"/>
                </a:stretch>
              </a:blipFill>
            </p:spPr>
            <p:txBody>
              <a:bodyPr/>
              <a:lstStyle/>
              <a:p>
                <a:r>
                  <a:rPr lang="zh-CN" altLang="en-US">
                    <a:noFill/>
                  </a:rPr>
                  <a:t> </a:t>
                </a:r>
              </a:p>
            </p:txBody>
          </p:sp>
        </mc:Fallback>
      </mc:AlternateContent>
      <p:graphicFrame>
        <p:nvGraphicFramePr>
          <p:cNvPr id="13" name="对象 1">
            <a:hlinkClick r:id="" action="ppaction://ole?verb=1"/>
            <a:extLst>
              <a:ext uri="{FF2B5EF4-FFF2-40B4-BE49-F238E27FC236}">
                <a16:creationId xmlns:a16="http://schemas.microsoft.com/office/drawing/2014/main" id="{8922B2F8-67C1-2745-B195-72CD83ACBD46}"/>
              </a:ext>
            </a:extLst>
          </p:cNvPr>
          <p:cNvGraphicFramePr>
            <a:graphicFrameLocks noChangeAspect="1"/>
          </p:cNvGraphicFramePr>
          <p:nvPr>
            <p:extLst>
              <p:ext uri="{D42A27DB-BD31-4B8C-83A1-F6EECF244321}">
                <p14:modId xmlns:p14="http://schemas.microsoft.com/office/powerpoint/2010/main" val="1853361524"/>
              </p:ext>
            </p:extLst>
          </p:nvPr>
        </p:nvGraphicFramePr>
        <p:xfrm>
          <a:off x="2787650" y="4013246"/>
          <a:ext cx="5346258" cy="580142"/>
        </p:xfrm>
        <a:graphic>
          <a:graphicData uri="http://schemas.openxmlformats.org/presentationml/2006/ole">
            <mc:AlternateContent xmlns:mc="http://schemas.openxmlformats.org/markup-compatibility/2006">
              <mc:Choice xmlns:v="urn:schemas-microsoft-com:vml" Requires="v">
                <p:oleObj spid="_x0000_s1271" r:id="rId6" imgW="51206400" imgH="5562600" progId="Equation.KSEE3">
                  <p:embed/>
                </p:oleObj>
              </mc:Choice>
              <mc:Fallback>
                <p:oleObj r:id="rId6" imgW="51206400" imgH="5562600" progId="Equation.KSEE3">
                  <p:embed/>
                  <p:pic>
                    <p:nvPicPr>
                      <p:cNvPr id="4097" name="对象 1">
                        <a:hlinkClick r:id="" action="ppaction://ole?verb=1"/>
                        <a:extLst>
                          <a:ext uri="{FF2B5EF4-FFF2-40B4-BE49-F238E27FC236}">
                            <a16:creationId xmlns:a16="http://schemas.microsoft.com/office/drawing/2014/main" id="{1D68E1B4-BB4B-AE40-B585-7C18A4368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650" y="4013246"/>
                        <a:ext cx="5346258" cy="580142"/>
                      </a:xfrm>
                      <a:prstGeom prst="rect">
                        <a:avLst/>
                      </a:prstGeom>
                      <a:noFill/>
                      <a:ln>
                        <a:noFill/>
                      </a:ln>
                    </p:spPr>
                  </p:pic>
                </p:oleObj>
              </mc:Fallback>
            </mc:AlternateContent>
          </a:graphicData>
        </a:graphic>
      </p:graphicFrame>
      <p:graphicFrame>
        <p:nvGraphicFramePr>
          <p:cNvPr id="14" name="对象 2">
            <a:hlinkClick r:id="" action="ppaction://ole?verb=1"/>
            <a:extLst>
              <a:ext uri="{FF2B5EF4-FFF2-40B4-BE49-F238E27FC236}">
                <a16:creationId xmlns:a16="http://schemas.microsoft.com/office/drawing/2014/main" id="{C2A384FC-B7A0-1942-AFBA-D928D50E682F}"/>
              </a:ext>
            </a:extLst>
          </p:cNvPr>
          <p:cNvGraphicFramePr>
            <a:graphicFrameLocks noChangeAspect="1"/>
          </p:cNvGraphicFramePr>
          <p:nvPr>
            <p:extLst>
              <p:ext uri="{D42A27DB-BD31-4B8C-83A1-F6EECF244321}">
                <p14:modId xmlns:p14="http://schemas.microsoft.com/office/powerpoint/2010/main" val="4190436180"/>
              </p:ext>
            </p:extLst>
          </p:nvPr>
        </p:nvGraphicFramePr>
        <p:xfrm>
          <a:off x="2787650" y="4615310"/>
          <a:ext cx="5346258" cy="588261"/>
        </p:xfrm>
        <a:graphic>
          <a:graphicData uri="http://schemas.openxmlformats.org/presentationml/2006/ole">
            <mc:AlternateContent xmlns:mc="http://schemas.openxmlformats.org/markup-compatibility/2006">
              <mc:Choice xmlns:v="urn:schemas-microsoft-com:vml" Requires="v">
                <p:oleObj spid="_x0000_s1272" r:id="rId8" imgW="50609500" imgH="5562600" progId="Equation.KSEE3">
                  <p:embed/>
                </p:oleObj>
              </mc:Choice>
              <mc:Fallback>
                <p:oleObj r:id="rId8" imgW="50609500" imgH="5562600" progId="Equation.KSEE3">
                  <p:embed/>
                  <p:pic>
                    <p:nvPicPr>
                      <p:cNvPr id="4098" name="对象 2">
                        <a:hlinkClick r:id="" action="ppaction://ole?verb=1"/>
                        <a:extLst>
                          <a:ext uri="{FF2B5EF4-FFF2-40B4-BE49-F238E27FC236}">
                            <a16:creationId xmlns:a16="http://schemas.microsoft.com/office/drawing/2014/main" id="{D90BCCEF-1137-CE47-B2F6-932E12809E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7650" y="4615310"/>
                        <a:ext cx="5346258" cy="588261"/>
                      </a:xfrm>
                      <a:prstGeom prst="rect">
                        <a:avLst/>
                      </a:prstGeom>
                      <a:noFill/>
                      <a:ln>
                        <a:noFill/>
                      </a:ln>
                    </p:spPr>
                  </p:pic>
                </p:oleObj>
              </mc:Fallback>
            </mc:AlternateContent>
          </a:graphicData>
        </a:graphic>
      </p:graphicFrame>
      <p:graphicFrame>
        <p:nvGraphicFramePr>
          <p:cNvPr id="15" name="对象 4">
            <a:hlinkClick r:id="" action="ppaction://ole?verb=1"/>
            <a:extLst>
              <a:ext uri="{FF2B5EF4-FFF2-40B4-BE49-F238E27FC236}">
                <a16:creationId xmlns:a16="http://schemas.microsoft.com/office/drawing/2014/main" id="{32D22D94-6C12-BB44-9CDC-D668E39B0BEC}"/>
              </a:ext>
            </a:extLst>
          </p:cNvPr>
          <p:cNvGraphicFramePr>
            <a:graphicFrameLocks noChangeAspect="1"/>
          </p:cNvGraphicFramePr>
          <p:nvPr>
            <p:extLst>
              <p:ext uri="{D42A27DB-BD31-4B8C-83A1-F6EECF244321}">
                <p14:modId xmlns:p14="http://schemas.microsoft.com/office/powerpoint/2010/main" val="340227802"/>
              </p:ext>
            </p:extLst>
          </p:nvPr>
        </p:nvGraphicFramePr>
        <p:xfrm>
          <a:off x="2304311" y="5237050"/>
          <a:ext cx="6733363" cy="526307"/>
        </p:xfrm>
        <a:graphic>
          <a:graphicData uri="http://schemas.openxmlformats.org/presentationml/2006/ole">
            <mc:AlternateContent xmlns:mc="http://schemas.openxmlformats.org/markup-compatibility/2006">
              <mc:Choice xmlns:v="urn:schemas-microsoft-com:vml" Requires="v">
                <p:oleObj spid="_x0000_s1273" r:id="rId10" imgW="71094600" imgH="5562600" progId="Equation.KSEE3">
                  <p:embed/>
                </p:oleObj>
              </mc:Choice>
              <mc:Fallback>
                <p:oleObj r:id="rId10" imgW="71094600" imgH="5562600" progId="Equation.KSEE3">
                  <p:embed/>
                  <p:pic>
                    <p:nvPicPr>
                      <p:cNvPr id="4099" name="对象 4">
                        <a:hlinkClick r:id="" action="ppaction://ole?verb=1"/>
                        <a:extLst>
                          <a:ext uri="{FF2B5EF4-FFF2-40B4-BE49-F238E27FC236}">
                            <a16:creationId xmlns:a16="http://schemas.microsoft.com/office/drawing/2014/main" id="{A3BC9BF6-7A82-0940-A9F9-8E65D10FDD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311" y="5237050"/>
                        <a:ext cx="6733363" cy="526307"/>
                      </a:xfrm>
                      <a:prstGeom prst="rect">
                        <a:avLst/>
                      </a:prstGeom>
                      <a:noFill/>
                      <a:ln>
                        <a:noFill/>
                      </a:ln>
                    </p:spPr>
                  </p:pic>
                </p:oleObj>
              </mc:Fallback>
            </mc:AlternateContent>
          </a:graphicData>
        </a:graphic>
      </p:graphicFrame>
      <p:sp>
        <p:nvSpPr>
          <p:cNvPr id="6" name="文本框 5">
            <a:extLst>
              <a:ext uri="{FF2B5EF4-FFF2-40B4-BE49-F238E27FC236}">
                <a16:creationId xmlns:a16="http://schemas.microsoft.com/office/drawing/2014/main" id="{0F66A481-98C8-2147-A598-058C50DCA5F5}"/>
              </a:ext>
            </a:extLst>
          </p:cNvPr>
          <p:cNvSpPr txBox="1"/>
          <p:nvPr/>
        </p:nvSpPr>
        <p:spPr>
          <a:xfrm>
            <a:off x="3716551" y="6006585"/>
            <a:ext cx="3685624" cy="369332"/>
          </a:xfrm>
          <a:prstGeom prst="rect">
            <a:avLst/>
          </a:prstGeom>
          <a:noFill/>
        </p:spPr>
        <p:txBody>
          <a:bodyPr wrap="none" rtlCol="0">
            <a:spAutoFit/>
          </a:bodyPr>
          <a:lstStyle/>
          <a:p>
            <a:r>
              <a:rPr kumimoji="1" lang="en-US" altLang="zh-CN" b="1" dirty="0"/>
              <a:t>All</a:t>
            </a:r>
            <a:r>
              <a:rPr kumimoji="1" lang="zh-CN" altLang="en-US" b="1" dirty="0"/>
              <a:t> </a:t>
            </a:r>
            <a:r>
              <a:rPr kumimoji="1" lang="en-US" altLang="zh-CN" b="1" dirty="0"/>
              <a:t>nodes</a:t>
            </a:r>
            <a:r>
              <a:rPr kumimoji="1" lang="zh-CN" altLang="en-US" b="1" dirty="0"/>
              <a:t> </a:t>
            </a:r>
            <a:r>
              <a:rPr kumimoji="1" lang="en-US" altLang="zh-CN" b="1" dirty="0"/>
              <a:t>share</a:t>
            </a:r>
            <a:r>
              <a:rPr kumimoji="1" lang="zh-CN" altLang="en-US" b="1" dirty="0"/>
              <a:t> </a:t>
            </a:r>
            <a:r>
              <a:rPr kumimoji="1" lang="en-US" altLang="zh-CN" b="1" dirty="0"/>
              <a:t>the</a:t>
            </a:r>
            <a:r>
              <a:rPr kumimoji="1" lang="zh-CN" altLang="en-US" b="1" dirty="0"/>
              <a:t> </a:t>
            </a:r>
            <a:r>
              <a:rPr kumimoji="1" lang="en-US" altLang="zh-CN" b="1" dirty="0"/>
              <a:t>same</a:t>
            </a:r>
            <a:r>
              <a:rPr kumimoji="1" lang="zh-CN" altLang="en-US" b="1" dirty="0"/>
              <a:t> </a:t>
            </a:r>
            <a:r>
              <a:rPr kumimoji="1" lang="en-US" altLang="zh-CN" b="1" dirty="0"/>
              <a:t>weights</a:t>
            </a:r>
            <a:endParaRPr kumimoji="1" lang="zh-CN" altLang="en-US" b="1" dirty="0"/>
          </a:p>
        </p:txBody>
      </p:sp>
    </p:spTree>
    <p:extLst>
      <p:ext uri="{BB962C8B-B14F-4D97-AF65-F5344CB8AC3E}">
        <p14:creationId xmlns:p14="http://schemas.microsoft.com/office/powerpoint/2010/main" val="26995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2B99954-86D4-6A43-9EAB-101CA62F84C1}"/>
              </a:ext>
            </a:extLst>
          </p:cNvPr>
          <p:cNvSpPr>
            <a:spLocks noGrp="1"/>
          </p:cNvSpPr>
          <p:nvPr>
            <p:ph type="title"/>
          </p:nvPr>
        </p:nvSpPr>
        <p:spPr>
          <a:xfrm>
            <a:off x="791977" y="482083"/>
            <a:ext cx="9358423" cy="623296"/>
          </a:xfrm>
        </p:spPr>
        <p:txBody>
          <a:bodyPr>
            <a:normAutofit/>
          </a:bodyPr>
          <a:lstStyle/>
          <a:p>
            <a:r>
              <a:rPr kumimoji="1" lang="en-US" altLang="zh-CN" sz="3200" dirty="0"/>
              <a:t>Their</a:t>
            </a:r>
            <a:r>
              <a:rPr kumimoji="1" lang="zh-CN" altLang="en-US" sz="3200" dirty="0"/>
              <a:t> </a:t>
            </a:r>
            <a:r>
              <a:rPr kumimoji="1" lang="en-US" altLang="zh-CN" sz="3200" dirty="0"/>
              <a:t>work</a:t>
            </a:r>
            <a:r>
              <a:rPr kumimoji="1" lang="zh-CN" altLang="en-US" sz="3200" dirty="0"/>
              <a:t> </a:t>
            </a:r>
            <a:r>
              <a:rPr kumimoji="1" lang="en-US" altLang="zh-CN" sz="3200" dirty="0"/>
              <a:t>——Meta</a:t>
            </a:r>
            <a:r>
              <a:rPr kumimoji="1" lang="zh-CN" altLang="en-US" sz="3200" dirty="0"/>
              <a:t> </a:t>
            </a:r>
            <a:r>
              <a:rPr kumimoji="1" lang="en-US" altLang="zh-CN" sz="3200" dirty="0"/>
              <a:t>Graph</a:t>
            </a:r>
            <a:r>
              <a:rPr kumimoji="1" lang="zh-CN" altLang="en-US" sz="3200" dirty="0"/>
              <a:t> </a:t>
            </a:r>
            <a:r>
              <a:rPr kumimoji="1" lang="en-US" altLang="zh-CN" sz="3200" dirty="0"/>
              <a:t>Attention</a:t>
            </a:r>
            <a:r>
              <a:rPr kumimoji="1" lang="zh-CN" altLang="en-US" sz="3200" dirty="0"/>
              <a:t> </a:t>
            </a:r>
            <a:r>
              <a:rPr kumimoji="1" lang="en-US" altLang="zh-CN" sz="3200" dirty="0"/>
              <a:t>Network</a:t>
            </a:r>
            <a:endParaRPr kumimoji="1" lang="zh-CN" altLang="en-US" sz="3200" dirty="0"/>
          </a:p>
        </p:txBody>
      </p:sp>
      <p:pic>
        <p:nvPicPr>
          <p:cNvPr id="11" name="图片 10">
            <a:extLst>
              <a:ext uri="{FF2B5EF4-FFF2-40B4-BE49-F238E27FC236}">
                <a16:creationId xmlns:a16="http://schemas.microsoft.com/office/drawing/2014/main" id="{77F646D1-FF1A-5544-A38D-289A6188B0D0}"/>
              </a:ext>
            </a:extLst>
          </p:cNvPr>
          <p:cNvPicPr>
            <a:picLocks noChangeAspect="1"/>
          </p:cNvPicPr>
          <p:nvPr/>
        </p:nvPicPr>
        <p:blipFill>
          <a:blip r:embed="rId4"/>
          <a:stretch>
            <a:fillRect/>
          </a:stretch>
        </p:blipFill>
        <p:spPr>
          <a:xfrm>
            <a:off x="677825" y="1105379"/>
            <a:ext cx="10836349" cy="2929858"/>
          </a:xfrm>
          <a:prstGeom prst="rect">
            <a:avLst/>
          </a:prstGeom>
        </p:spPr>
      </p:pic>
      <p:sp>
        <p:nvSpPr>
          <p:cNvPr id="12" name="文本框 11">
            <a:extLst>
              <a:ext uri="{FF2B5EF4-FFF2-40B4-BE49-F238E27FC236}">
                <a16:creationId xmlns:a16="http://schemas.microsoft.com/office/drawing/2014/main" id="{33892AD9-E11C-AE43-8EE3-1EAA72F825E5}"/>
              </a:ext>
            </a:extLst>
          </p:cNvPr>
          <p:cNvSpPr txBox="1"/>
          <p:nvPr/>
        </p:nvSpPr>
        <p:spPr>
          <a:xfrm>
            <a:off x="893135" y="4289201"/>
            <a:ext cx="2704587" cy="369332"/>
          </a:xfrm>
          <a:prstGeom prst="rect">
            <a:avLst/>
          </a:prstGeom>
          <a:noFill/>
        </p:spPr>
        <p:txBody>
          <a:bodyPr wrap="none" rtlCol="0">
            <a:spAutoFit/>
          </a:bodyPr>
          <a:lstStyle/>
          <a:p>
            <a:r>
              <a:rPr kumimoji="1" lang="en-US" altLang="zh-CN" dirty="0"/>
              <a:t>Compute attention score:</a:t>
            </a:r>
          </a:p>
        </p:txBody>
      </p:sp>
      <p:sp>
        <p:nvSpPr>
          <p:cNvPr id="16" name="文本框 15">
            <a:extLst>
              <a:ext uri="{FF2B5EF4-FFF2-40B4-BE49-F238E27FC236}">
                <a16:creationId xmlns:a16="http://schemas.microsoft.com/office/drawing/2014/main" id="{75ED3618-732C-2247-A836-F3AFB7E69C8B}"/>
              </a:ext>
            </a:extLst>
          </p:cNvPr>
          <p:cNvSpPr txBox="1"/>
          <p:nvPr/>
        </p:nvSpPr>
        <p:spPr>
          <a:xfrm>
            <a:off x="893135" y="5175247"/>
            <a:ext cx="2861681" cy="369332"/>
          </a:xfrm>
          <a:prstGeom prst="rect">
            <a:avLst/>
          </a:prstGeom>
          <a:noFill/>
        </p:spPr>
        <p:txBody>
          <a:bodyPr wrap="none" rtlCol="0">
            <a:spAutoFit/>
          </a:bodyPr>
          <a:lstStyle/>
          <a:p>
            <a:r>
              <a:rPr kumimoji="1" lang="en-US" altLang="zh-CN" dirty="0"/>
              <a:t>Get edge meta knowledge:</a:t>
            </a:r>
          </a:p>
        </p:txBody>
      </p:sp>
      <p:sp>
        <p:nvSpPr>
          <p:cNvPr id="17" name="文本框 16">
            <a:extLst>
              <a:ext uri="{FF2B5EF4-FFF2-40B4-BE49-F238E27FC236}">
                <a16:creationId xmlns:a16="http://schemas.microsoft.com/office/drawing/2014/main" id="{AB25D12C-2AFB-D34D-AF96-D853621638CE}"/>
              </a:ext>
            </a:extLst>
          </p:cNvPr>
          <p:cNvSpPr txBox="1"/>
          <p:nvPr/>
        </p:nvSpPr>
        <p:spPr>
          <a:xfrm>
            <a:off x="6340549" y="4289201"/>
            <a:ext cx="2089033" cy="369332"/>
          </a:xfrm>
          <a:prstGeom prst="rect">
            <a:avLst/>
          </a:prstGeom>
          <a:noFill/>
        </p:spPr>
        <p:txBody>
          <a:bodyPr wrap="none" rtlCol="0">
            <a:spAutoFit/>
          </a:bodyPr>
          <a:lstStyle/>
          <a:p>
            <a:r>
              <a:rPr kumimoji="1" lang="en-US" altLang="zh-CN" dirty="0"/>
              <a:t>Weight generation:</a:t>
            </a:r>
          </a:p>
        </p:txBody>
      </p:sp>
      <p:sp>
        <p:nvSpPr>
          <p:cNvPr id="18" name="文本框 17">
            <a:extLst>
              <a:ext uri="{FF2B5EF4-FFF2-40B4-BE49-F238E27FC236}">
                <a16:creationId xmlns:a16="http://schemas.microsoft.com/office/drawing/2014/main" id="{CB7586B7-ED0A-704C-9D81-B5ED9B6CCB65}"/>
              </a:ext>
            </a:extLst>
          </p:cNvPr>
          <p:cNvSpPr txBox="1"/>
          <p:nvPr/>
        </p:nvSpPr>
        <p:spPr>
          <a:xfrm>
            <a:off x="6340549" y="5175247"/>
            <a:ext cx="4713150" cy="369332"/>
          </a:xfrm>
          <a:prstGeom prst="rect">
            <a:avLst/>
          </a:prstGeom>
          <a:noFill/>
        </p:spPr>
        <p:txBody>
          <a:bodyPr wrap="none" rtlCol="0">
            <a:spAutoFit/>
          </a:bodyPr>
          <a:lstStyle/>
          <a:p>
            <a:r>
              <a:rPr kumimoji="1" lang="en-US" altLang="zh-CN" dirty="0"/>
              <a:t>Aggregate hidden states by </a:t>
            </a:r>
            <a:r>
              <a:rPr kumimoji="1" lang="en-US" altLang="zh-CN" dirty="0" err="1"/>
              <a:t>softmax</a:t>
            </a:r>
            <a:r>
              <a:rPr kumimoji="1" lang="en-US" altLang="zh-CN" dirty="0"/>
              <a:t> function:</a:t>
            </a:r>
          </a:p>
        </p:txBody>
      </p:sp>
      <p:graphicFrame>
        <p:nvGraphicFramePr>
          <p:cNvPr id="8" name="对象 4">
            <a:hlinkClick r:id="" action="ppaction://ole?verb=1"/>
            <a:extLst>
              <a:ext uri="{FF2B5EF4-FFF2-40B4-BE49-F238E27FC236}">
                <a16:creationId xmlns:a16="http://schemas.microsoft.com/office/drawing/2014/main" id="{E5DE9357-EC0E-7D4B-B0EB-065BDED311D2}"/>
              </a:ext>
            </a:extLst>
          </p:cNvPr>
          <p:cNvGraphicFramePr>
            <a:graphicFrameLocks noChangeAspect="1"/>
          </p:cNvGraphicFramePr>
          <p:nvPr>
            <p:extLst>
              <p:ext uri="{D42A27DB-BD31-4B8C-83A1-F6EECF244321}">
                <p14:modId xmlns:p14="http://schemas.microsoft.com/office/powerpoint/2010/main" val="1924080358"/>
              </p:ext>
            </p:extLst>
          </p:nvPr>
        </p:nvGraphicFramePr>
        <p:xfrm>
          <a:off x="1068384" y="4724647"/>
          <a:ext cx="4402804" cy="375699"/>
        </p:xfrm>
        <a:graphic>
          <a:graphicData uri="http://schemas.openxmlformats.org/presentationml/2006/ole">
            <mc:AlternateContent xmlns:mc="http://schemas.openxmlformats.org/markup-compatibility/2006">
              <mc:Choice xmlns:v="urn:schemas-microsoft-com:vml" Requires="v">
                <p:oleObj spid="_x0000_s4378" r:id="rId5" imgW="61734700" imgH="5270500" progId="Equation.KSEE3">
                  <p:embed/>
                </p:oleObj>
              </mc:Choice>
              <mc:Fallback>
                <p:oleObj r:id="rId5" imgW="61734700" imgH="5270500" progId="Equation.KSEE3">
                  <p:embed/>
                  <p:pic>
                    <p:nvPicPr>
                      <p:cNvPr id="3073" name="对象 4">
                        <a:hlinkClick r:id="" action="ppaction://ole?verb=1"/>
                        <a:extLst>
                          <a:ext uri="{FF2B5EF4-FFF2-40B4-BE49-F238E27FC236}">
                            <a16:creationId xmlns:a16="http://schemas.microsoft.com/office/drawing/2014/main" id="{B81DAD2B-D7A8-354C-9252-980C3CB67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384" y="4724647"/>
                        <a:ext cx="4402804" cy="375699"/>
                      </a:xfrm>
                      <a:prstGeom prst="rect">
                        <a:avLst/>
                      </a:prstGeom>
                      <a:noFill/>
                      <a:ln>
                        <a:noFill/>
                      </a:ln>
                    </p:spPr>
                  </p:pic>
                </p:oleObj>
              </mc:Fallback>
            </mc:AlternateContent>
          </a:graphicData>
        </a:graphic>
      </p:graphicFrame>
      <p:graphicFrame>
        <p:nvGraphicFramePr>
          <p:cNvPr id="9" name="对象 5">
            <a:hlinkClick r:id="" action="ppaction://ole?verb=1"/>
            <a:extLst>
              <a:ext uri="{FF2B5EF4-FFF2-40B4-BE49-F238E27FC236}">
                <a16:creationId xmlns:a16="http://schemas.microsoft.com/office/drawing/2014/main" id="{3632EAE6-9D7E-9F42-816F-1082A5EE2B4B}"/>
              </a:ext>
            </a:extLst>
          </p:cNvPr>
          <p:cNvGraphicFramePr>
            <a:graphicFrameLocks noChangeAspect="1"/>
          </p:cNvGraphicFramePr>
          <p:nvPr>
            <p:extLst>
              <p:ext uri="{D42A27DB-BD31-4B8C-83A1-F6EECF244321}">
                <p14:modId xmlns:p14="http://schemas.microsoft.com/office/powerpoint/2010/main" val="1381842887"/>
              </p:ext>
            </p:extLst>
          </p:nvPr>
        </p:nvGraphicFramePr>
        <p:xfrm>
          <a:off x="1068384" y="5617060"/>
          <a:ext cx="3715817" cy="375699"/>
        </p:xfrm>
        <a:graphic>
          <a:graphicData uri="http://schemas.openxmlformats.org/presentationml/2006/ole">
            <mc:AlternateContent xmlns:mc="http://schemas.openxmlformats.org/markup-compatibility/2006">
              <mc:Choice xmlns:v="urn:schemas-microsoft-com:vml" Requires="v">
                <p:oleObj spid="_x0000_s4379" r:id="rId7" imgW="52082700" imgH="5270500" progId="Equation.KSEE3">
                  <p:embed/>
                </p:oleObj>
              </mc:Choice>
              <mc:Fallback>
                <p:oleObj r:id="rId7" imgW="52082700" imgH="5270500" progId="Equation.KSEE3">
                  <p:embed/>
                  <p:pic>
                    <p:nvPicPr>
                      <p:cNvPr id="3074" name="对象 5">
                        <a:hlinkClick r:id="" action="ppaction://ole?verb=1"/>
                        <a:extLst>
                          <a:ext uri="{FF2B5EF4-FFF2-40B4-BE49-F238E27FC236}">
                            <a16:creationId xmlns:a16="http://schemas.microsoft.com/office/drawing/2014/main" id="{281889F3-D489-8144-888B-349E507B2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384" y="5617060"/>
                        <a:ext cx="3715817" cy="375699"/>
                      </a:xfrm>
                      <a:prstGeom prst="rect">
                        <a:avLst/>
                      </a:prstGeom>
                      <a:noFill/>
                      <a:ln>
                        <a:noFill/>
                      </a:ln>
                    </p:spPr>
                  </p:pic>
                </p:oleObj>
              </mc:Fallback>
            </mc:AlternateContent>
          </a:graphicData>
        </a:graphic>
      </p:graphicFrame>
      <p:graphicFrame>
        <p:nvGraphicFramePr>
          <p:cNvPr id="10" name="对象 6">
            <a:hlinkClick r:id="" action="ppaction://ole?verb=1"/>
            <a:extLst>
              <a:ext uri="{FF2B5EF4-FFF2-40B4-BE49-F238E27FC236}">
                <a16:creationId xmlns:a16="http://schemas.microsoft.com/office/drawing/2014/main" id="{C37AE978-CAF7-6441-9F85-BFFD2DCC1DAC}"/>
              </a:ext>
            </a:extLst>
          </p:cNvPr>
          <p:cNvGraphicFramePr>
            <a:graphicFrameLocks noChangeAspect="1"/>
          </p:cNvGraphicFramePr>
          <p:nvPr>
            <p:extLst>
              <p:ext uri="{D42A27DB-BD31-4B8C-83A1-F6EECF244321}">
                <p14:modId xmlns:p14="http://schemas.microsoft.com/office/powerpoint/2010/main" val="3815013627"/>
              </p:ext>
            </p:extLst>
          </p:nvPr>
        </p:nvGraphicFramePr>
        <p:xfrm>
          <a:off x="6553503" y="4621800"/>
          <a:ext cx="3752158" cy="393956"/>
        </p:xfrm>
        <a:graphic>
          <a:graphicData uri="http://schemas.openxmlformats.org/presentationml/2006/ole">
            <mc:AlternateContent xmlns:mc="http://schemas.openxmlformats.org/markup-compatibility/2006">
              <mc:Choice xmlns:v="urn:schemas-microsoft-com:vml" Requires="v">
                <p:oleObj spid="_x0000_s4380" r:id="rId9" imgW="52959000" imgH="5562600" progId="Equation.KSEE3">
                  <p:embed/>
                </p:oleObj>
              </mc:Choice>
              <mc:Fallback>
                <p:oleObj r:id="rId9" imgW="52959000" imgH="5562600" progId="Equation.KSEE3">
                  <p:embed/>
                  <p:pic>
                    <p:nvPicPr>
                      <p:cNvPr id="3075" name="对象 6">
                        <a:hlinkClick r:id="" action="ppaction://ole?verb=1"/>
                        <a:extLst>
                          <a:ext uri="{FF2B5EF4-FFF2-40B4-BE49-F238E27FC236}">
                            <a16:creationId xmlns:a16="http://schemas.microsoft.com/office/drawing/2014/main" id="{AC38672E-DF33-3A4D-8667-28052170D4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503" y="4621800"/>
                        <a:ext cx="3752158" cy="393956"/>
                      </a:xfrm>
                      <a:prstGeom prst="rect">
                        <a:avLst/>
                      </a:prstGeom>
                      <a:noFill/>
                      <a:ln>
                        <a:noFill/>
                      </a:ln>
                    </p:spPr>
                  </p:pic>
                </p:oleObj>
              </mc:Fallback>
            </mc:AlternateContent>
          </a:graphicData>
        </a:graphic>
      </p:graphicFrame>
      <p:graphicFrame>
        <p:nvGraphicFramePr>
          <p:cNvPr id="13" name="对象 7">
            <a:hlinkClick r:id="" action="ppaction://ole?verb=1"/>
            <a:extLst>
              <a:ext uri="{FF2B5EF4-FFF2-40B4-BE49-F238E27FC236}">
                <a16:creationId xmlns:a16="http://schemas.microsoft.com/office/drawing/2014/main" id="{DD9BCD53-DC71-FF43-B04C-5E13C39DA972}"/>
              </a:ext>
            </a:extLst>
          </p:cNvPr>
          <p:cNvGraphicFramePr>
            <a:graphicFrameLocks noChangeAspect="1"/>
          </p:cNvGraphicFramePr>
          <p:nvPr>
            <p:extLst>
              <p:ext uri="{D42A27DB-BD31-4B8C-83A1-F6EECF244321}">
                <p14:modId xmlns:p14="http://schemas.microsoft.com/office/powerpoint/2010/main" val="2706658318"/>
              </p:ext>
            </p:extLst>
          </p:nvPr>
        </p:nvGraphicFramePr>
        <p:xfrm>
          <a:off x="6614587" y="5704069"/>
          <a:ext cx="4124297" cy="731921"/>
        </p:xfrm>
        <a:graphic>
          <a:graphicData uri="http://schemas.openxmlformats.org/presentationml/2006/ole">
            <mc:AlternateContent xmlns:mc="http://schemas.openxmlformats.org/markup-compatibility/2006">
              <mc:Choice xmlns:v="urn:schemas-microsoft-com:vml" Requires="v">
                <p:oleObj spid="_x0000_s4381" r:id="rId11" imgW="62611000" imgH="11112500" progId="Equation.KSEE3">
                  <p:embed/>
                </p:oleObj>
              </mc:Choice>
              <mc:Fallback>
                <p:oleObj r:id="rId11" imgW="62611000" imgH="11112500" progId="Equation.KSEE3">
                  <p:embed/>
                  <p:pic>
                    <p:nvPicPr>
                      <p:cNvPr id="3076" name="对象 7">
                        <a:hlinkClick r:id="" action="ppaction://ole?verb=1"/>
                        <a:extLst>
                          <a:ext uri="{FF2B5EF4-FFF2-40B4-BE49-F238E27FC236}">
                            <a16:creationId xmlns:a16="http://schemas.microsoft.com/office/drawing/2014/main" id="{63461439-8186-7147-9C1A-591476C571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4587" y="5704069"/>
                        <a:ext cx="4124297" cy="73192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6217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1813</Words>
  <Application>Microsoft Macintosh PowerPoint</Application>
  <PresentationFormat>宽屏</PresentationFormat>
  <Paragraphs>169</Paragraphs>
  <Slides>15</Slides>
  <Notes>15</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1" baseType="lpstr">
      <vt:lpstr>等线</vt:lpstr>
      <vt:lpstr>等线 Light</vt:lpstr>
      <vt:lpstr>Arial</vt:lpstr>
      <vt:lpstr>Cambria Math</vt:lpstr>
      <vt:lpstr>Office 主题​​</vt:lpstr>
      <vt:lpstr>Equation.KSEE3</vt:lpstr>
      <vt:lpstr>Urban Traffic Prediction from Spatio-Temporal Data Using Deep Meta Learning——Zheyi Pan SIGKDD</vt:lpstr>
      <vt:lpstr>Urban Traffic Prediction</vt:lpstr>
      <vt:lpstr>POI and Road Networks</vt:lpstr>
      <vt:lpstr>Challenges——Spatio-Temporal Correlation</vt:lpstr>
      <vt:lpstr>Challenges—— Diversity of ST Correlation</vt:lpstr>
      <vt:lpstr>Their work</vt:lpstr>
      <vt:lpstr>Their work——ST-MetaNet</vt:lpstr>
      <vt:lpstr>Their work ——Recurrent Neural Network（GRU）</vt:lpstr>
      <vt:lpstr>Their work ——Meta Graph Attention Network</vt:lpstr>
      <vt:lpstr>Their work ——Meta Recurrent Neural Network</vt:lpstr>
      <vt:lpstr>Their work ——Evaluation</vt:lpstr>
      <vt:lpstr>Their work ——Evaluation</vt:lpstr>
      <vt:lpstr>Their work ——Evaluation on Meta knowledge</vt:lpstr>
      <vt:lpstr>Their work ——Conclusion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Traffic Prediction from Spatio-Temporal Data Using Deep Meta Learning</dc:title>
  <dc:creator>Microsoft Office User</dc:creator>
  <cp:lastModifiedBy>Microsoft Office User</cp:lastModifiedBy>
  <cp:revision>122</cp:revision>
  <cp:lastPrinted>2020-09-28T05:53:09Z</cp:lastPrinted>
  <dcterms:created xsi:type="dcterms:W3CDTF">2020-09-27T12:16:58Z</dcterms:created>
  <dcterms:modified xsi:type="dcterms:W3CDTF">2020-09-28T06:45:50Z</dcterms:modified>
</cp:coreProperties>
</file>